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0"/>
  </p:notesMasterIdLst>
  <p:sldIdLst>
    <p:sldId id="256" r:id="rId2"/>
    <p:sldId id="257" r:id="rId3"/>
    <p:sldId id="261" r:id="rId4"/>
    <p:sldId id="262" r:id="rId5"/>
    <p:sldId id="290" r:id="rId6"/>
    <p:sldId id="277" r:id="rId7"/>
    <p:sldId id="282" r:id="rId8"/>
    <p:sldId id="263" r:id="rId9"/>
    <p:sldId id="278" r:id="rId10"/>
    <p:sldId id="283" r:id="rId11"/>
    <p:sldId id="284" r:id="rId12"/>
    <p:sldId id="285" r:id="rId13"/>
    <p:sldId id="286" r:id="rId14"/>
    <p:sldId id="287" r:id="rId15"/>
    <p:sldId id="288" r:id="rId16"/>
    <p:sldId id="289" r:id="rId17"/>
    <p:sldId id="279" r:id="rId18"/>
    <p:sldId id="291" r:id="rId19"/>
    <p:sldId id="292" r:id="rId20"/>
    <p:sldId id="293" r:id="rId21"/>
    <p:sldId id="294" r:id="rId22"/>
    <p:sldId id="295" r:id="rId23"/>
    <p:sldId id="280" r:id="rId24"/>
    <p:sldId id="296" r:id="rId25"/>
    <p:sldId id="297" r:id="rId26"/>
    <p:sldId id="299" r:id="rId27"/>
    <p:sldId id="298" r:id="rId28"/>
    <p:sldId id="281" r:id="rId29"/>
    <p:sldId id="300" r:id="rId30"/>
    <p:sldId id="301" r:id="rId31"/>
    <p:sldId id="302" r:id="rId32"/>
    <p:sldId id="303" r:id="rId33"/>
    <p:sldId id="304" r:id="rId34"/>
    <p:sldId id="305" r:id="rId35"/>
    <p:sldId id="306" r:id="rId36"/>
    <p:sldId id="307" r:id="rId37"/>
    <p:sldId id="308" r:id="rId38"/>
    <p:sldId id="276" r:id="rId39"/>
  </p:sldIdLst>
  <p:sldSz cx="9144000" cy="5143500" type="screen16x9"/>
  <p:notesSz cx="6858000" cy="9144000"/>
  <p:embeddedFontLst>
    <p:embeddedFont>
      <p:font typeface="Zen Antique" panose="020B0604020202020204" charset="-128"/>
      <p:regular r:id="rId41"/>
    </p:embeddedFont>
    <p:embeddedFont>
      <p:font typeface="Roboto" panose="02000000000000000000" pitchFamily="2" charset="0"/>
      <p:regular r:id="rId42"/>
      <p:bold r:id="rId43"/>
      <p:italic r:id="rId44"/>
      <p:boldItalic r:id="rId45"/>
    </p:embeddedFont>
    <p:embeddedFont>
      <p:font typeface="Roboto Mono" panose="00000009000000000000" pitchFamily="49" charset="0"/>
      <p:regular r:id="rId46"/>
      <p:bold r:id="rId47"/>
      <p:italic r:id="rId48"/>
      <p:boldItalic r:id="rId49"/>
    </p:embeddedFont>
    <p:embeddedFont>
      <p:font typeface="Roboto Mono Medium" panose="00000009000000000000" pitchFamily="49" charset="0"/>
      <p:regular r:id="rId50"/>
      <p:italic r:id="rId51"/>
    </p:embeddedFont>
    <p:embeddedFont>
      <p:font typeface="Roboto Mono SemiBold"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5F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DBBA50-E11F-45FA-99B0-819E4B204DDD}">
  <a:tblStyle styleId="{0EDBBA50-E11F-45FA-99B0-819E4B204D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097" autoAdjust="0"/>
  </p:normalViewPr>
  <p:slideViewPr>
    <p:cSldViewPr snapToGrid="0">
      <p:cViewPr varScale="1">
        <p:scale>
          <a:sx n="105" d="100"/>
          <a:sy n="105" d="100"/>
        </p:scale>
        <p:origin x="787"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3b49936e2d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3b49936e2d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527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3b49936e2d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3b49936e2d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684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3b99f811a4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3b99f811a4_0_1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13bad4022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13bad402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3b49936e2d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3b49936e2d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13b99f811a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13b99f811a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3b49936e2d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3b49936e2d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45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g13b99f811a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8" name="Google Shape;2508;g13b99f811a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14807ab459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14807ab459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3b49936e2d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3b49936e2d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002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3b49936e2d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3b49936e2d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305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lt1"/>
            </a:gs>
          </a:gsLst>
          <a:lin ang="5400700"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0025" y="1078288"/>
            <a:ext cx="6815700" cy="2381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5000">
                <a:latin typeface="Roboto Mono"/>
                <a:ea typeface="Roboto Mono"/>
                <a:cs typeface="Roboto Mono"/>
                <a:sym typeface="Roboto Mono"/>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40025" y="3669213"/>
            <a:ext cx="6815700" cy="396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851652" y="3850605"/>
            <a:ext cx="2638315" cy="4402295"/>
            <a:chOff x="238125" y="1025750"/>
            <a:chExt cx="844450" cy="1409050"/>
          </a:xfrm>
        </p:grpSpPr>
        <p:sp>
          <p:nvSpPr>
            <p:cNvPr id="12" name="Google Shape;12;p2"/>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a:off x="4609498" y="3843205"/>
            <a:ext cx="2638315" cy="4402295"/>
            <a:chOff x="238125" y="1025750"/>
            <a:chExt cx="844450" cy="1409050"/>
          </a:xfrm>
        </p:grpSpPr>
        <p:sp>
          <p:nvSpPr>
            <p:cNvPr id="63" name="Google Shape;63;p2"/>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2"/>
          <p:cNvGrpSpPr/>
          <p:nvPr/>
        </p:nvGrpSpPr>
        <p:grpSpPr>
          <a:xfrm>
            <a:off x="-951908" y="3843205"/>
            <a:ext cx="2638315" cy="4402295"/>
            <a:chOff x="238125" y="1025750"/>
            <a:chExt cx="844450" cy="1409050"/>
          </a:xfrm>
        </p:grpSpPr>
        <p:sp>
          <p:nvSpPr>
            <p:cNvPr id="114" name="Google Shape;114;p2"/>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2"/>
          <p:cNvGrpSpPr/>
          <p:nvPr/>
        </p:nvGrpSpPr>
        <p:grpSpPr>
          <a:xfrm flipH="1">
            <a:off x="7383293" y="3047904"/>
            <a:ext cx="2638315" cy="4402295"/>
            <a:chOff x="238125" y="1025750"/>
            <a:chExt cx="844450" cy="1409050"/>
          </a:xfrm>
        </p:grpSpPr>
        <p:sp>
          <p:nvSpPr>
            <p:cNvPr id="165" name="Google Shape;165;p2"/>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
          <p:cNvGrpSpPr/>
          <p:nvPr/>
        </p:nvGrpSpPr>
        <p:grpSpPr>
          <a:xfrm rot="10800000">
            <a:off x="4788160" y="-1654085"/>
            <a:ext cx="3689134" cy="3227984"/>
            <a:chOff x="1067625" y="-1658125"/>
            <a:chExt cx="2887550" cy="2526600"/>
          </a:xfrm>
        </p:grpSpPr>
        <p:sp>
          <p:nvSpPr>
            <p:cNvPr id="216" name="Google Shape;216;p2"/>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2012"/>
        <p:cNvGrpSpPr/>
        <p:nvPr/>
      </p:nvGrpSpPr>
      <p:grpSpPr>
        <a:xfrm>
          <a:off x="0" y="0"/>
          <a:ext cx="0" cy="0"/>
          <a:chOff x="0" y="0"/>
          <a:chExt cx="0" cy="0"/>
        </a:xfrm>
      </p:grpSpPr>
      <p:grpSp>
        <p:nvGrpSpPr>
          <p:cNvPr id="2013" name="Google Shape;2013;p26"/>
          <p:cNvGrpSpPr/>
          <p:nvPr/>
        </p:nvGrpSpPr>
        <p:grpSpPr>
          <a:xfrm flipH="1">
            <a:off x="2820568" y="3607034"/>
            <a:ext cx="2638315" cy="4402295"/>
            <a:chOff x="238125" y="1025750"/>
            <a:chExt cx="844450" cy="1409050"/>
          </a:xfrm>
        </p:grpSpPr>
        <p:sp>
          <p:nvSpPr>
            <p:cNvPr id="2014" name="Google Shape;2014;p26"/>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6"/>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6"/>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6"/>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6"/>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6"/>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6"/>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6"/>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6"/>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6"/>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6"/>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6"/>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6"/>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6"/>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6"/>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6"/>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6"/>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6"/>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6"/>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6"/>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6"/>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6"/>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6"/>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6"/>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6"/>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6"/>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6"/>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6"/>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6"/>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6"/>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6"/>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6"/>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6"/>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6"/>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6"/>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6"/>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6"/>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6"/>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6"/>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6"/>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6"/>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6"/>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6"/>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6"/>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6"/>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6"/>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6"/>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6"/>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6"/>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6"/>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26"/>
          <p:cNvGrpSpPr/>
          <p:nvPr/>
        </p:nvGrpSpPr>
        <p:grpSpPr>
          <a:xfrm rot="7200144">
            <a:off x="7429715" y="385676"/>
            <a:ext cx="3689443" cy="3228255"/>
            <a:chOff x="1067625" y="-1658125"/>
            <a:chExt cx="2887550" cy="2526600"/>
          </a:xfrm>
        </p:grpSpPr>
        <p:sp>
          <p:nvSpPr>
            <p:cNvPr id="2065" name="Google Shape;2065;p26"/>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6"/>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6"/>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6"/>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6"/>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6"/>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26"/>
          <p:cNvGrpSpPr/>
          <p:nvPr/>
        </p:nvGrpSpPr>
        <p:grpSpPr>
          <a:xfrm flipH="1">
            <a:off x="5906668" y="3911834"/>
            <a:ext cx="2638315" cy="4402295"/>
            <a:chOff x="238125" y="1025750"/>
            <a:chExt cx="844450" cy="1409050"/>
          </a:xfrm>
        </p:grpSpPr>
        <p:sp>
          <p:nvSpPr>
            <p:cNvPr id="2072" name="Google Shape;2072;p26"/>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6"/>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6"/>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6"/>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6"/>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6"/>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6"/>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6"/>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6"/>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6"/>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6"/>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6"/>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6"/>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6"/>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6"/>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6"/>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6"/>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6"/>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6"/>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6"/>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6"/>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6"/>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6"/>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6"/>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6"/>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6"/>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6"/>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6"/>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6"/>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6"/>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6"/>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6"/>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6"/>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6"/>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6"/>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6"/>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6"/>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6"/>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6"/>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6"/>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6"/>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6"/>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6"/>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6"/>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6"/>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6"/>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6"/>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6"/>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6"/>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6"/>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26"/>
          <p:cNvGrpSpPr/>
          <p:nvPr/>
        </p:nvGrpSpPr>
        <p:grpSpPr>
          <a:xfrm rot="7200144">
            <a:off x="-2238710" y="-395374"/>
            <a:ext cx="3689443" cy="3228255"/>
            <a:chOff x="1067625" y="-1658125"/>
            <a:chExt cx="2887550" cy="2526600"/>
          </a:xfrm>
        </p:grpSpPr>
        <p:sp>
          <p:nvSpPr>
            <p:cNvPr id="2123" name="Google Shape;2123;p26"/>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6"/>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6"/>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6"/>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6"/>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6"/>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26"/>
          <p:cNvGrpSpPr/>
          <p:nvPr/>
        </p:nvGrpSpPr>
        <p:grpSpPr>
          <a:xfrm flipH="1">
            <a:off x="-189332" y="3530834"/>
            <a:ext cx="2638315" cy="4402295"/>
            <a:chOff x="238125" y="1025750"/>
            <a:chExt cx="844450" cy="1409050"/>
          </a:xfrm>
        </p:grpSpPr>
        <p:sp>
          <p:nvSpPr>
            <p:cNvPr id="2130" name="Google Shape;2130;p26"/>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6"/>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6"/>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6"/>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6"/>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6"/>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6"/>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6"/>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6"/>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6"/>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6"/>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6"/>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6"/>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6"/>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6"/>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6"/>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6"/>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6"/>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6"/>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6"/>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6"/>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6"/>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6"/>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6"/>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6"/>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6"/>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6"/>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6"/>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6"/>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6"/>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6"/>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6"/>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6"/>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6"/>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6"/>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6"/>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6"/>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6"/>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6"/>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6"/>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6"/>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6"/>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6"/>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6"/>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6"/>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6"/>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6"/>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6"/>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6"/>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6"/>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2">
    <p:spTree>
      <p:nvGrpSpPr>
        <p:cNvPr id="1" name="Shape 2180"/>
        <p:cNvGrpSpPr/>
        <p:nvPr/>
      </p:nvGrpSpPr>
      <p:grpSpPr>
        <a:xfrm>
          <a:off x="0" y="0"/>
          <a:ext cx="0" cy="0"/>
          <a:chOff x="0" y="0"/>
          <a:chExt cx="0" cy="0"/>
        </a:xfrm>
      </p:grpSpPr>
      <p:grpSp>
        <p:nvGrpSpPr>
          <p:cNvPr id="2181" name="Google Shape;2181;p27"/>
          <p:cNvGrpSpPr/>
          <p:nvPr/>
        </p:nvGrpSpPr>
        <p:grpSpPr>
          <a:xfrm flipH="1">
            <a:off x="-1202895" y="844784"/>
            <a:ext cx="2638315" cy="4402295"/>
            <a:chOff x="238125" y="1025750"/>
            <a:chExt cx="844450" cy="1409050"/>
          </a:xfrm>
        </p:grpSpPr>
        <p:sp>
          <p:nvSpPr>
            <p:cNvPr id="2182" name="Google Shape;2182;p27"/>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7"/>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7"/>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7"/>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7"/>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7"/>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7"/>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7"/>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7"/>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7"/>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7"/>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7"/>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7"/>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7"/>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7"/>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7"/>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7"/>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7"/>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7"/>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7"/>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7"/>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7"/>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7"/>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7"/>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7"/>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7"/>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7"/>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7"/>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7"/>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7"/>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7"/>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7"/>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7"/>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7"/>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7"/>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7"/>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7"/>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7"/>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7"/>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7"/>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7"/>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7"/>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7"/>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7"/>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7"/>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7"/>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7"/>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7"/>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7"/>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7"/>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27"/>
          <p:cNvGrpSpPr/>
          <p:nvPr/>
        </p:nvGrpSpPr>
        <p:grpSpPr>
          <a:xfrm rot="7423493">
            <a:off x="2791127" y="4138594"/>
            <a:ext cx="3689493" cy="3228298"/>
            <a:chOff x="1067625" y="-1658125"/>
            <a:chExt cx="2887550" cy="2526600"/>
          </a:xfrm>
        </p:grpSpPr>
        <p:sp>
          <p:nvSpPr>
            <p:cNvPr id="2233" name="Google Shape;2233;p27"/>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7"/>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7"/>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7"/>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7"/>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7"/>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27"/>
          <p:cNvGrpSpPr/>
          <p:nvPr/>
        </p:nvGrpSpPr>
        <p:grpSpPr>
          <a:xfrm rot="7423493">
            <a:off x="2791127" y="-2152293"/>
            <a:ext cx="3689493" cy="3228298"/>
            <a:chOff x="1067625" y="-1658125"/>
            <a:chExt cx="2887550" cy="2526600"/>
          </a:xfrm>
        </p:grpSpPr>
        <p:sp>
          <p:nvSpPr>
            <p:cNvPr id="2240" name="Google Shape;2240;p27"/>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7"/>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7"/>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7"/>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7"/>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7"/>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27"/>
          <p:cNvGrpSpPr/>
          <p:nvPr/>
        </p:nvGrpSpPr>
        <p:grpSpPr>
          <a:xfrm>
            <a:off x="7836330" y="844784"/>
            <a:ext cx="2638315" cy="4402295"/>
            <a:chOff x="238125" y="1025750"/>
            <a:chExt cx="844450" cy="1409050"/>
          </a:xfrm>
        </p:grpSpPr>
        <p:sp>
          <p:nvSpPr>
            <p:cNvPr id="2247" name="Google Shape;2247;p27"/>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7"/>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7"/>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7"/>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7"/>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7"/>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7"/>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7"/>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7"/>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7"/>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7"/>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7"/>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7"/>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7"/>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7"/>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7"/>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7"/>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7"/>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7"/>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7"/>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7"/>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7"/>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7"/>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7"/>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7"/>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7"/>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7"/>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7"/>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7"/>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7"/>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7"/>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7"/>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7"/>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7"/>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7"/>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7"/>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7"/>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7"/>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7"/>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7"/>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7"/>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7"/>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7"/>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7"/>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7"/>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7"/>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7"/>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7"/>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7"/>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7"/>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89"/>
        <p:cNvGrpSpPr/>
        <p:nvPr/>
      </p:nvGrpSpPr>
      <p:grpSpPr>
        <a:xfrm>
          <a:off x="0" y="0"/>
          <a:ext cx="0" cy="0"/>
          <a:chOff x="0" y="0"/>
          <a:chExt cx="0" cy="0"/>
        </a:xfrm>
      </p:grpSpPr>
      <p:sp>
        <p:nvSpPr>
          <p:cNvPr id="390" name="Google Shape;390;p5"/>
          <p:cNvSpPr txBox="1">
            <a:spLocks noGrp="1"/>
          </p:cNvSpPr>
          <p:nvPr>
            <p:ph type="subTitle" idx="1"/>
          </p:nvPr>
        </p:nvSpPr>
        <p:spPr>
          <a:xfrm>
            <a:off x="1671740" y="1678250"/>
            <a:ext cx="4391700" cy="423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391" name="Google Shape;391;p5"/>
          <p:cNvSpPr txBox="1">
            <a:spLocks noGrp="1"/>
          </p:cNvSpPr>
          <p:nvPr>
            <p:ph type="subTitle" idx="2"/>
          </p:nvPr>
        </p:nvSpPr>
        <p:spPr>
          <a:xfrm>
            <a:off x="3080572" y="3338606"/>
            <a:ext cx="43917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392" name="Google Shape;392;p5"/>
          <p:cNvSpPr txBox="1">
            <a:spLocks noGrp="1"/>
          </p:cNvSpPr>
          <p:nvPr>
            <p:ph type="subTitle" idx="3"/>
          </p:nvPr>
        </p:nvSpPr>
        <p:spPr>
          <a:xfrm>
            <a:off x="1671740" y="2018050"/>
            <a:ext cx="43917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2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393" name="Google Shape;393;p5"/>
          <p:cNvSpPr txBox="1">
            <a:spLocks noGrp="1"/>
          </p:cNvSpPr>
          <p:nvPr>
            <p:ph type="subTitle" idx="4"/>
          </p:nvPr>
        </p:nvSpPr>
        <p:spPr>
          <a:xfrm>
            <a:off x="3080570" y="3678400"/>
            <a:ext cx="43917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2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394" name="Google Shape;394;p5"/>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grpSp>
        <p:nvGrpSpPr>
          <p:cNvPr id="395" name="Google Shape;395;p5"/>
          <p:cNvGrpSpPr/>
          <p:nvPr/>
        </p:nvGrpSpPr>
        <p:grpSpPr>
          <a:xfrm>
            <a:off x="420285" y="3199050"/>
            <a:ext cx="4151715" cy="3528366"/>
            <a:chOff x="1067625" y="-1658125"/>
            <a:chExt cx="2887550" cy="2526600"/>
          </a:xfrm>
        </p:grpSpPr>
        <p:sp>
          <p:nvSpPr>
            <p:cNvPr id="396" name="Google Shape;396;p5"/>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546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58"/>
        <p:cNvGrpSpPr/>
        <p:nvPr/>
      </p:nvGrpSpPr>
      <p:grpSpPr>
        <a:xfrm>
          <a:off x="0" y="0"/>
          <a:ext cx="0" cy="0"/>
          <a:chOff x="0" y="0"/>
          <a:chExt cx="0" cy="0"/>
        </a:xfrm>
      </p:grpSpPr>
      <p:sp>
        <p:nvSpPr>
          <p:cNvPr id="1559" name="Google Shape;1559;p19"/>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
        <p:nvSpPr>
          <p:cNvPr id="1560" name="Google Shape;1560;p19"/>
          <p:cNvSpPr txBox="1">
            <a:spLocks noGrp="1"/>
          </p:cNvSpPr>
          <p:nvPr>
            <p:ph type="subTitle" idx="1"/>
          </p:nvPr>
        </p:nvSpPr>
        <p:spPr>
          <a:xfrm>
            <a:off x="721500" y="2356525"/>
            <a:ext cx="2343000" cy="433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1561" name="Google Shape;1561;p19"/>
          <p:cNvSpPr txBox="1">
            <a:spLocks noGrp="1"/>
          </p:cNvSpPr>
          <p:nvPr>
            <p:ph type="subTitle" idx="2"/>
          </p:nvPr>
        </p:nvSpPr>
        <p:spPr>
          <a:xfrm>
            <a:off x="720000" y="2725894"/>
            <a:ext cx="2346000" cy="12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2" name="Google Shape;1562;p19"/>
          <p:cNvSpPr txBox="1">
            <a:spLocks noGrp="1"/>
          </p:cNvSpPr>
          <p:nvPr>
            <p:ph type="subTitle" idx="3"/>
          </p:nvPr>
        </p:nvSpPr>
        <p:spPr>
          <a:xfrm>
            <a:off x="3402000" y="2018081"/>
            <a:ext cx="2343000" cy="12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19"/>
          <p:cNvSpPr txBox="1">
            <a:spLocks noGrp="1"/>
          </p:cNvSpPr>
          <p:nvPr>
            <p:ph type="subTitle" idx="4"/>
          </p:nvPr>
        </p:nvSpPr>
        <p:spPr>
          <a:xfrm>
            <a:off x="6081000" y="2725900"/>
            <a:ext cx="2343000" cy="128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4" name="Google Shape;1564;p19"/>
          <p:cNvSpPr txBox="1">
            <a:spLocks noGrp="1"/>
          </p:cNvSpPr>
          <p:nvPr>
            <p:ph type="subTitle" idx="5"/>
          </p:nvPr>
        </p:nvSpPr>
        <p:spPr>
          <a:xfrm>
            <a:off x="3402061" y="1648719"/>
            <a:ext cx="2343000" cy="433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1565" name="Google Shape;1565;p19"/>
          <p:cNvSpPr txBox="1">
            <a:spLocks noGrp="1"/>
          </p:cNvSpPr>
          <p:nvPr>
            <p:ph type="subTitle" idx="6"/>
          </p:nvPr>
        </p:nvSpPr>
        <p:spPr>
          <a:xfrm>
            <a:off x="6081001" y="2356525"/>
            <a:ext cx="2343000" cy="4335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Tree>
    <p:extLst>
      <p:ext uri="{BB962C8B-B14F-4D97-AF65-F5344CB8AC3E}">
        <p14:creationId xmlns:p14="http://schemas.microsoft.com/office/powerpoint/2010/main" val="2150497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66"/>
        <p:cNvGrpSpPr/>
        <p:nvPr/>
      </p:nvGrpSpPr>
      <p:grpSpPr>
        <a:xfrm>
          <a:off x="0" y="0"/>
          <a:ext cx="0" cy="0"/>
          <a:chOff x="0" y="0"/>
          <a:chExt cx="0" cy="0"/>
        </a:xfrm>
      </p:grpSpPr>
      <p:sp>
        <p:nvSpPr>
          <p:cNvPr id="1567" name="Google Shape;1567;p20"/>
          <p:cNvSpPr txBox="1">
            <a:spLocks noGrp="1"/>
          </p:cNvSpPr>
          <p:nvPr>
            <p:ph type="title"/>
          </p:nvPr>
        </p:nvSpPr>
        <p:spPr>
          <a:xfrm>
            <a:off x="720000" y="532925"/>
            <a:ext cx="7704000" cy="585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100"/>
              <a:buNone/>
              <a:defRPr sz="3500">
                <a:latin typeface="Roboto Mono Medium"/>
                <a:ea typeface="Roboto Mono Medium"/>
                <a:cs typeface="Roboto Mono Medium"/>
                <a:sym typeface="Roboto Mono Medium"/>
              </a:defRPr>
            </a:lvl1pPr>
            <a:lvl2pPr lvl="1" algn="ctr" rtl="0">
              <a:spcBef>
                <a:spcPts val="0"/>
              </a:spcBef>
              <a:spcAft>
                <a:spcPts val="0"/>
              </a:spcAft>
              <a:buClr>
                <a:schemeClr val="accent2"/>
              </a:buClr>
              <a:buSzPts val="3100"/>
              <a:buNone/>
              <a:defRPr sz="3100">
                <a:solidFill>
                  <a:schemeClr val="accent2"/>
                </a:solidFill>
              </a:defRPr>
            </a:lvl2pPr>
            <a:lvl3pPr lvl="2" algn="ctr" rtl="0">
              <a:spcBef>
                <a:spcPts val="0"/>
              </a:spcBef>
              <a:spcAft>
                <a:spcPts val="0"/>
              </a:spcAft>
              <a:buClr>
                <a:schemeClr val="accent2"/>
              </a:buClr>
              <a:buSzPts val="3100"/>
              <a:buNone/>
              <a:defRPr sz="3100">
                <a:solidFill>
                  <a:schemeClr val="accent2"/>
                </a:solidFill>
              </a:defRPr>
            </a:lvl3pPr>
            <a:lvl4pPr lvl="3" algn="ctr" rtl="0">
              <a:spcBef>
                <a:spcPts val="0"/>
              </a:spcBef>
              <a:spcAft>
                <a:spcPts val="0"/>
              </a:spcAft>
              <a:buClr>
                <a:schemeClr val="accent2"/>
              </a:buClr>
              <a:buSzPts val="3100"/>
              <a:buNone/>
              <a:defRPr sz="3100">
                <a:solidFill>
                  <a:schemeClr val="accent2"/>
                </a:solidFill>
              </a:defRPr>
            </a:lvl4pPr>
            <a:lvl5pPr lvl="4" algn="ctr" rtl="0">
              <a:spcBef>
                <a:spcPts val="0"/>
              </a:spcBef>
              <a:spcAft>
                <a:spcPts val="0"/>
              </a:spcAft>
              <a:buClr>
                <a:schemeClr val="accent2"/>
              </a:buClr>
              <a:buSzPts val="3100"/>
              <a:buNone/>
              <a:defRPr sz="3100">
                <a:solidFill>
                  <a:schemeClr val="accent2"/>
                </a:solidFill>
              </a:defRPr>
            </a:lvl5pPr>
            <a:lvl6pPr lvl="5" algn="ctr" rtl="0">
              <a:spcBef>
                <a:spcPts val="0"/>
              </a:spcBef>
              <a:spcAft>
                <a:spcPts val="0"/>
              </a:spcAft>
              <a:buClr>
                <a:schemeClr val="accent2"/>
              </a:buClr>
              <a:buSzPts val="3100"/>
              <a:buNone/>
              <a:defRPr sz="3100">
                <a:solidFill>
                  <a:schemeClr val="accent2"/>
                </a:solidFill>
              </a:defRPr>
            </a:lvl6pPr>
            <a:lvl7pPr lvl="6" algn="ctr" rtl="0">
              <a:spcBef>
                <a:spcPts val="0"/>
              </a:spcBef>
              <a:spcAft>
                <a:spcPts val="0"/>
              </a:spcAft>
              <a:buClr>
                <a:schemeClr val="accent2"/>
              </a:buClr>
              <a:buSzPts val="3100"/>
              <a:buNone/>
              <a:defRPr sz="3100">
                <a:solidFill>
                  <a:schemeClr val="accent2"/>
                </a:solidFill>
              </a:defRPr>
            </a:lvl7pPr>
            <a:lvl8pPr lvl="7" algn="ctr" rtl="0">
              <a:spcBef>
                <a:spcPts val="0"/>
              </a:spcBef>
              <a:spcAft>
                <a:spcPts val="0"/>
              </a:spcAft>
              <a:buClr>
                <a:schemeClr val="accent2"/>
              </a:buClr>
              <a:buSzPts val="3100"/>
              <a:buNone/>
              <a:defRPr sz="3100">
                <a:solidFill>
                  <a:schemeClr val="accent2"/>
                </a:solidFill>
              </a:defRPr>
            </a:lvl8pPr>
            <a:lvl9pPr lvl="8" algn="ctr" rtl="0">
              <a:spcBef>
                <a:spcPts val="0"/>
              </a:spcBef>
              <a:spcAft>
                <a:spcPts val="0"/>
              </a:spcAft>
              <a:buClr>
                <a:schemeClr val="accent2"/>
              </a:buClr>
              <a:buSzPts val="3100"/>
              <a:buNone/>
              <a:defRPr sz="3100">
                <a:solidFill>
                  <a:schemeClr val="accent2"/>
                </a:solidFill>
              </a:defRPr>
            </a:lvl9pPr>
          </a:lstStyle>
          <a:p>
            <a:endParaRPr/>
          </a:p>
        </p:txBody>
      </p:sp>
      <p:sp>
        <p:nvSpPr>
          <p:cNvPr id="1568" name="Google Shape;1568;p20"/>
          <p:cNvSpPr txBox="1">
            <a:spLocks noGrp="1"/>
          </p:cNvSpPr>
          <p:nvPr>
            <p:ph type="subTitle" idx="1"/>
          </p:nvPr>
        </p:nvSpPr>
        <p:spPr>
          <a:xfrm>
            <a:off x="976334" y="1633275"/>
            <a:ext cx="34779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1569" name="Google Shape;1569;p20"/>
          <p:cNvSpPr txBox="1">
            <a:spLocks noGrp="1"/>
          </p:cNvSpPr>
          <p:nvPr>
            <p:ph type="subTitle" idx="2"/>
          </p:nvPr>
        </p:nvSpPr>
        <p:spPr>
          <a:xfrm>
            <a:off x="976338" y="2129775"/>
            <a:ext cx="3477900" cy="672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0" name="Google Shape;1570;p20"/>
          <p:cNvSpPr txBox="1">
            <a:spLocks noGrp="1"/>
          </p:cNvSpPr>
          <p:nvPr>
            <p:ph type="subTitle" idx="3"/>
          </p:nvPr>
        </p:nvSpPr>
        <p:spPr>
          <a:xfrm>
            <a:off x="4887725" y="2129775"/>
            <a:ext cx="3477900" cy="672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1" name="Google Shape;1571;p20"/>
          <p:cNvSpPr txBox="1">
            <a:spLocks noGrp="1"/>
          </p:cNvSpPr>
          <p:nvPr>
            <p:ph type="subTitle" idx="4"/>
          </p:nvPr>
        </p:nvSpPr>
        <p:spPr>
          <a:xfrm>
            <a:off x="976338" y="3546975"/>
            <a:ext cx="3477900" cy="672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2" name="Google Shape;1572;p20"/>
          <p:cNvSpPr txBox="1">
            <a:spLocks noGrp="1"/>
          </p:cNvSpPr>
          <p:nvPr>
            <p:ph type="subTitle" idx="5"/>
          </p:nvPr>
        </p:nvSpPr>
        <p:spPr>
          <a:xfrm>
            <a:off x="4888908" y="3546975"/>
            <a:ext cx="3477900" cy="672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3" name="Google Shape;1573;p20"/>
          <p:cNvSpPr txBox="1">
            <a:spLocks noGrp="1"/>
          </p:cNvSpPr>
          <p:nvPr>
            <p:ph type="subTitle" idx="6"/>
          </p:nvPr>
        </p:nvSpPr>
        <p:spPr>
          <a:xfrm>
            <a:off x="976334" y="3050475"/>
            <a:ext cx="34779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1574" name="Google Shape;1574;p20"/>
          <p:cNvSpPr txBox="1">
            <a:spLocks noGrp="1"/>
          </p:cNvSpPr>
          <p:nvPr>
            <p:ph type="subTitle" idx="7"/>
          </p:nvPr>
        </p:nvSpPr>
        <p:spPr>
          <a:xfrm>
            <a:off x="4888900" y="1633275"/>
            <a:ext cx="34779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1575" name="Google Shape;1575;p20"/>
          <p:cNvSpPr txBox="1">
            <a:spLocks noGrp="1"/>
          </p:cNvSpPr>
          <p:nvPr>
            <p:ph type="subTitle" idx="8"/>
          </p:nvPr>
        </p:nvSpPr>
        <p:spPr>
          <a:xfrm>
            <a:off x="4888900" y="3050475"/>
            <a:ext cx="34779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grpSp>
        <p:nvGrpSpPr>
          <p:cNvPr id="1576" name="Google Shape;1576;p20"/>
          <p:cNvGrpSpPr/>
          <p:nvPr/>
        </p:nvGrpSpPr>
        <p:grpSpPr>
          <a:xfrm rot="10800000">
            <a:off x="-2295127" y="-1146084"/>
            <a:ext cx="3689423" cy="3228237"/>
            <a:chOff x="1067625" y="-1658125"/>
            <a:chExt cx="2887550" cy="2526600"/>
          </a:xfrm>
        </p:grpSpPr>
        <p:sp>
          <p:nvSpPr>
            <p:cNvPr id="1577" name="Google Shape;1577;p20"/>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0"/>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0"/>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0"/>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0"/>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0"/>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20"/>
          <p:cNvGrpSpPr/>
          <p:nvPr/>
        </p:nvGrpSpPr>
        <p:grpSpPr>
          <a:xfrm flipH="1">
            <a:off x="8434393" y="1633284"/>
            <a:ext cx="2638315" cy="4402295"/>
            <a:chOff x="238125" y="1025750"/>
            <a:chExt cx="844450" cy="1409050"/>
          </a:xfrm>
        </p:grpSpPr>
        <p:sp>
          <p:nvSpPr>
            <p:cNvPr id="1584" name="Google Shape;1584;p20"/>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0"/>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0"/>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0"/>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0"/>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0"/>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0"/>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0"/>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0"/>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0"/>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0"/>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0"/>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0"/>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0"/>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0"/>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0"/>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0"/>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0"/>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0"/>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0"/>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0"/>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0"/>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0"/>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0"/>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0"/>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0"/>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0"/>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0"/>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0"/>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0"/>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4080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100000">
              <a:schemeClr val="lt1"/>
            </a:gs>
          </a:gsLst>
          <a:lin ang="5400012" scaled="0"/>
        </a:gradFill>
        <a:effectLst/>
      </p:bgPr>
    </p:bg>
    <p:spTree>
      <p:nvGrpSpPr>
        <p:cNvPr id="1" name="Shape 222"/>
        <p:cNvGrpSpPr/>
        <p:nvPr/>
      </p:nvGrpSpPr>
      <p:grpSpPr>
        <a:xfrm>
          <a:off x="0" y="0"/>
          <a:ext cx="0" cy="0"/>
          <a:chOff x="0" y="0"/>
          <a:chExt cx="0" cy="0"/>
        </a:xfrm>
      </p:grpSpPr>
      <p:sp>
        <p:nvSpPr>
          <p:cNvPr id="223" name="Google Shape;223;p3"/>
          <p:cNvSpPr txBox="1">
            <a:spLocks noGrp="1"/>
          </p:cNvSpPr>
          <p:nvPr>
            <p:ph type="title"/>
          </p:nvPr>
        </p:nvSpPr>
        <p:spPr>
          <a:xfrm>
            <a:off x="709606" y="2763975"/>
            <a:ext cx="5115000" cy="1050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dirty="0"/>
          </a:p>
        </p:txBody>
      </p:sp>
      <p:sp>
        <p:nvSpPr>
          <p:cNvPr id="224" name="Google Shape;224;p3"/>
          <p:cNvSpPr txBox="1">
            <a:spLocks noGrp="1"/>
          </p:cNvSpPr>
          <p:nvPr>
            <p:ph type="title" idx="2" hasCustomPrompt="1"/>
          </p:nvPr>
        </p:nvSpPr>
        <p:spPr>
          <a:xfrm>
            <a:off x="709618" y="1328925"/>
            <a:ext cx="1626600" cy="12861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500" b="1">
                <a:latin typeface="Roboto Mono"/>
                <a:ea typeface="Roboto Mono"/>
                <a:cs typeface="Roboto Mono"/>
                <a:sym typeface="Roboto Mon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5" name="Google Shape;225;p3"/>
          <p:cNvSpPr>
            <a:spLocks noGrp="1"/>
          </p:cNvSpPr>
          <p:nvPr>
            <p:ph type="pic" idx="3"/>
          </p:nvPr>
        </p:nvSpPr>
        <p:spPr>
          <a:xfrm>
            <a:off x="5796194" y="819150"/>
            <a:ext cx="2638200" cy="3505200"/>
          </a:xfrm>
          <a:prstGeom prst="snip2DiagRect">
            <a:avLst>
              <a:gd name="adj1" fmla="val 0"/>
              <a:gd name="adj2" fmla="val 16667"/>
            </a:avLst>
          </a:prstGeom>
          <a:noFill/>
          <a:ln>
            <a:noFill/>
          </a:ln>
        </p:spPr>
      </p:sp>
      <p:grpSp>
        <p:nvGrpSpPr>
          <p:cNvPr id="226" name="Google Shape;226;p3"/>
          <p:cNvGrpSpPr/>
          <p:nvPr/>
        </p:nvGrpSpPr>
        <p:grpSpPr>
          <a:xfrm>
            <a:off x="-1098506" y="4559849"/>
            <a:ext cx="1864860" cy="3694495"/>
            <a:chOff x="238125" y="1025750"/>
            <a:chExt cx="844450" cy="1409050"/>
          </a:xfrm>
        </p:grpSpPr>
        <p:sp>
          <p:nvSpPr>
            <p:cNvPr id="227" name="Google Shape;227;p3"/>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
          <p:cNvGrpSpPr/>
          <p:nvPr/>
        </p:nvGrpSpPr>
        <p:grpSpPr>
          <a:xfrm flipH="1">
            <a:off x="6051249" y="4730746"/>
            <a:ext cx="2638315" cy="1196323"/>
            <a:chOff x="238125" y="1025750"/>
            <a:chExt cx="844450" cy="1409050"/>
          </a:xfrm>
        </p:grpSpPr>
        <p:sp>
          <p:nvSpPr>
            <p:cNvPr id="278" name="Google Shape;278;p3"/>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77;p3">
            <a:extLst>
              <a:ext uri="{FF2B5EF4-FFF2-40B4-BE49-F238E27FC236}">
                <a16:creationId xmlns:a16="http://schemas.microsoft.com/office/drawing/2014/main" id="{72AF1327-EFC9-71D2-EA3D-F19A15143C0C}"/>
              </a:ext>
            </a:extLst>
          </p:cNvPr>
          <p:cNvGrpSpPr/>
          <p:nvPr userDrawn="1"/>
        </p:nvGrpSpPr>
        <p:grpSpPr>
          <a:xfrm flipH="1">
            <a:off x="8726925" y="4248158"/>
            <a:ext cx="2638315" cy="4402295"/>
            <a:chOff x="238125" y="1025750"/>
            <a:chExt cx="844450" cy="1409050"/>
          </a:xfrm>
        </p:grpSpPr>
        <p:sp>
          <p:nvSpPr>
            <p:cNvPr id="3" name="Google Shape;278;p3">
              <a:extLst>
                <a:ext uri="{FF2B5EF4-FFF2-40B4-BE49-F238E27FC236}">
                  <a16:creationId xmlns:a16="http://schemas.microsoft.com/office/drawing/2014/main" id="{6228EA61-B44B-B53A-07F5-D8437070C16A}"/>
                </a:ext>
              </a:extLst>
            </p:cNvPr>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9;p3">
              <a:extLst>
                <a:ext uri="{FF2B5EF4-FFF2-40B4-BE49-F238E27FC236}">
                  <a16:creationId xmlns:a16="http://schemas.microsoft.com/office/drawing/2014/main" id="{72D3F2C1-107E-E18C-D081-21BBFE1A1E58}"/>
                </a:ext>
              </a:extLst>
            </p:cNvPr>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0;p3">
              <a:extLst>
                <a:ext uri="{FF2B5EF4-FFF2-40B4-BE49-F238E27FC236}">
                  <a16:creationId xmlns:a16="http://schemas.microsoft.com/office/drawing/2014/main" id="{15A440DA-21D0-209C-203A-036507B96C39}"/>
                </a:ext>
              </a:extLst>
            </p:cNvPr>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1;p3">
              <a:extLst>
                <a:ext uri="{FF2B5EF4-FFF2-40B4-BE49-F238E27FC236}">
                  <a16:creationId xmlns:a16="http://schemas.microsoft.com/office/drawing/2014/main" id="{6739CB0E-A6F9-02D7-576E-98F6C68E7B5C}"/>
                </a:ext>
              </a:extLst>
            </p:cNvPr>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2;p3">
              <a:extLst>
                <a:ext uri="{FF2B5EF4-FFF2-40B4-BE49-F238E27FC236}">
                  <a16:creationId xmlns:a16="http://schemas.microsoft.com/office/drawing/2014/main" id="{2A34BD67-17FC-5919-957A-82B2023D1ED7}"/>
                </a:ext>
              </a:extLst>
            </p:cNvPr>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3;p3">
              <a:extLst>
                <a:ext uri="{FF2B5EF4-FFF2-40B4-BE49-F238E27FC236}">
                  <a16:creationId xmlns:a16="http://schemas.microsoft.com/office/drawing/2014/main" id="{CE9475C0-0AF1-65B6-169D-42ACBE75E074}"/>
                </a:ext>
              </a:extLst>
            </p:cNvPr>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4;p3">
              <a:extLst>
                <a:ext uri="{FF2B5EF4-FFF2-40B4-BE49-F238E27FC236}">
                  <a16:creationId xmlns:a16="http://schemas.microsoft.com/office/drawing/2014/main" id="{408D948F-8AEE-0041-2678-0A5D0BD073D3}"/>
                </a:ext>
              </a:extLst>
            </p:cNvPr>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5;p3">
              <a:extLst>
                <a:ext uri="{FF2B5EF4-FFF2-40B4-BE49-F238E27FC236}">
                  <a16:creationId xmlns:a16="http://schemas.microsoft.com/office/drawing/2014/main" id="{310F7036-0FBB-A22F-2E9F-EC44AABB1FDD}"/>
                </a:ext>
              </a:extLst>
            </p:cNvPr>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6;p3">
              <a:extLst>
                <a:ext uri="{FF2B5EF4-FFF2-40B4-BE49-F238E27FC236}">
                  <a16:creationId xmlns:a16="http://schemas.microsoft.com/office/drawing/2014/main" id="{DB4B2709-37E0-40A7-9978-50894CC27546}"/>
                </a:ext>
              </a:extLst>
            </p:cNvPr>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7;p3">
              <a:extLst>
                <a:ext uri="{FF2B5EF4-FFF2-40B4-BE49-F238E27FC236}">
                  <a16:creationId xmlns:a16="http://schemas.microsoft.com/office/drawing/2014/main" id="{EE108F52-62EB-CE1A-E032-451B11291C27}"/>
                </a:ext>
              </a:extLst>
            </p:cNvPr>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8;p3">
              <a:extLst>
                <a:ext uri="{FF2B5EF4-FFF2-40B4-BE49-F238E27FC236}">
                  <a16:creationId xmlns:a16="http://schemas.microsoft.com/office/drawing/2014/main" id="{CD9D740E-A7BE-E67A-BC54-BC0A9D1C09EF}"/>
                </a:ext>
              </a:extLst>
            </p:cNvPr>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9;p3">
              <a:extLst>
                <a:ext uri="{FF2B5EF4-FFF2-40B4-BE49-F238E27FC236}">
                  <a16:creationId xmlns:a16="http://schemas.microsoft.com/office/drawing/2014/main" id="{4C483554-B52F-3A69-64D3-805442CA31DF}"/>
                </a:ext>
              </a:extLst>
            </p:cNvPr>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0;p3">
              <a:extLst>
                <a:ext uri="{FF2B5EF4-FFF2-40B4-BE49-F238E27FC236}">
                  <a16:creationId xmlns:a16="http://schemas.microsoft.com/office/drawing/2014/main" id="{A01944BC-E041-C7C7-E1A9-BB8710B70491}"/>
                </a:ext>
              </a:extLst>
            </p:cNvPr>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1;p3">
              <a:extLst>
                <a:ext uri="{FF2B5EF4-FFF2-40B4-BE49-F238E27FC236}">
                  <a16:creationId xmlns:a16="http://schemas.microsoft.com/office/drawing/2014/main" id="{3560E213-9312-0706-FD51-52B303481B7A}"/>
                </a:ext>
              </a:extLst>
            </p:cNvPr>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2;p3">
              <a:extLst>
                <a:ext uri="{FF2B5EF4-FFF2-40B4-BE49-F238E27FC236}">
                  <a16:creationId xmlns:a16="http://schemas.microsoft.com/office/drawing/2014/main" id="{6A37D2F9-9FE8-C77C-9D8D-28EA1E11C963}"/>
                </a:ext>
              </a:extLst>
            </p:cNvPr>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3;p3">
              <a:extLst>
                <a:ext uri="{FF2B5EF4-FFF2-40B4-BE49-F238E27FC236}">
                  <a16:creationId xmlns:a16="http://schemas.microsoft.com/office/drawing/2014/main" id="{586BD48E-FA30-AB97-0913-3857211ACEC0}"/>
                </a:ext>
              </a:extLst>
            </p:cNvPr>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4;p3">
              <a:extLst>
                <a:ext uri="{FF2B5EF4-FFF2-40B4-BE49-F238E27FC236}">
                  <a16:creationId xmlns:a16="http://schemas.microsoft.com/office/drawing/2014/main" id="{0E339809-095F-118E-A862-0EFF0CF4EDA1}"/>
                </a:ext>
              </a:extLst>
            </p:cNvPr>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5;p3">
              <a:extLst>
                <a:ext uri="{FF2B5EF4-FFF2-40B4-BE49-F238E27FC236}">
                  <a16:creationId xmlns:a16="http://schemas.microsoft.com/office/drawing/2014/main" id="{067336F4-2979-D64F-6F89-E457E70438DB}"/>
                </a:ext>
              </a:extLst>
            </p:cNvPr>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6;p3">
              <a:extLst>
                <a:ext uri="{FF2B5EF4-FFF2-40B4-BE49-F238E27FC236}">
                  <a16:creationId xmlns:a16="http://schemas.microsoft.com/office/drawing/2014/main" id="{76B01909-4123-E57F-2C4A-4A4C2882168E}"/>
                </a:ext>
              </a:extLst>
            </p:cNvPr>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7;p3">
              <a:extLst>
                <a:ext uri="{FF2B5EF4-FFF2-40B4-BE49-F238E27FC236}">
                  <a16:creationId xmlns:a16="http://schemas.microsoft.com/office/drawing/2014/main" id="{C540B2A3-3651-0CB4-D2C0-9F3B6C8AEDE9}"/>
                </a:ext>
              </a:extLst>
            </p:cNvPr>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8;p3">
              <a:extLst>
                <a:ext uri="{FF2B5EF4-FFF2-40B4-BE49-F238E27FC236}">
                  <a16:creationId xmlns:a16="http://schemas.microsoft.com/office/drawing/2014/main" id="{88C84813-4ECC-126F-6B3A-294A3A648D3B}"/>
                </a:ext>
              </a:extLst>
            </p:cNvPr>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p3">
              <a:extLst>
                <a:ext uri="{FF2B5EF4-FFF2-40B4-BE49-F238E27FC236}">
                  <a16:creationId xmlns:a16="http://schemas.microsoft.com/office/drawing/2014/main" id="{FA944C9D-043D-9210-79DF-BAC84F6B1BBB}"/>
                </a:ext>
              </a:extLst>
            </p:cNvPr>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0;p3">
              <a:extLst>
                <a:ext uri="{FF2B5EF4-FFF2-40B4-BE49-F238E27FC236}">
                  <a16:creationId xmlns:a16="http://schemas.microsoft.com/office/drawing/2014/main" id="{C9FE85E5-D0CE-30B7-E564-88D240C21497}"/>
                </a:ext>
              </a:extLst>
            </p:cNvPr>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1;p3">
              <a:extLst>
                <a:ext uri="{FF2B5EF4-FFF2-40B4-BE49-F238E27FC236}">
                  <a16:creationId xmlns:a16="http://schemas.microsoft.com/office/drawing/2014/main" id="{2BEB3895-48A0-7F1E-557C-057493BB6236}"/>
                </a:ext>
              </a:extLst>
            </p:cNvPr>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2;p3">
              <a:extLst>
                <a:ext uri="{FF2B5EF4-FFF2-40B4-BE49-F238E27FC236}">
                  <a16:creationId xmlns:a16="http://schemas.microsoft.com/office/drawing/2014/main" id="{DDBFF1E7-013E-09BA-3227-49CE6C98C7C0}"/>
                </a:ext>
              </a:extLst>
            </p:cNvPr>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3;p3">
              <a:extLst>
                <a:ext uri="{FF2B5EF4-FFF2-40B4-BE49-F238E27FC236}">
                  <a16:creationId xmlns:a16="http://schemas.microsoft.com/office/drawing/2014/main" id="{03F26D09-D545-DF9C-14BC-DD3486979494}"/>
                </a:ext>
              </a:extLst>
            </p:cNvPr>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4;p3">
              <a:extLst>
                <a:ext uri="{FF2B5EF4-FFF2-40B4-BE49-F238E27FC236}">
                  <a16:creationId xmlns:a16="http://schemas.microsoft.com/office/drawing/2014/main" id="{DAD1A238-250F-4A2C-E3DA-69F21717F693}"/>
                </a:ext>
              </a:extLst>
            </p:cNvPr>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5;p3">
              <a:extLst>
                <a:ext uri="{FF2B5EF4-FFF2-40B4-BE49-F238E27FC236}">
                  <a16:creationId xmlns:a16="http://schemas.microsoft.com/office/drawing/2014/main" id="{31C33045-A2C7-4AF9-D9D0-940C2CD868BA}"/>
                </a:ext>
              </a:extLst>
            </p:cNvPr>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6;p3">
              <a:extLst>
                <a:ext uri="{FF2B5EF4-FFF2-40B4-BE49-F238E27FC236}">
                  <a16:creationId xmlns:a16="http://schemas.microsoft.com/office/drawing/2014/main" id="{611527CA-FDC1-63B6-29B6-868BD0BBD296}"/>
                </a:ext>
              </a:extLst>
            </p:cNvPr>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7;p3">
              <a:extLst>
                <a:ext uri="{FF2B5EF4-FFF2-40B4-BE49-F238E27FC236}">
                  <a16:creationId xmlns:a16="http://schemas.microsoft.com/office/drawing/2014/main" id="{DA0C41A2-43EC-2211-EABF-C8CBFA23FD73}"/>
                </a:ext>
              </a:extLst>
            </p:cNvPr>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8;p3">
              <a:extLst>
                <a:ext uri="{FF2B5EF4-FFF2-40B4-BE49-F238E27FC236}">
                  <a16:creationId xmlns:a16="http://schemas.microsoft.com/office/drawing/2014/main" id="{04BE64A0-195E-DEA3-C7DC-C3F173DB3856}"/>
                </a:ext>
              </a:extLst>
            </p:cNvPr>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9;p3">
              <a:extLst>
                <a:ext uri="{FF2B5EF4-FFF2-40B4-BE49-F238E27FC236}">
                  <a16:creationId xmlns:a16="http://schemas.microsoft.com/office/drawing/2014/main" id="{C433BC69-513F-BC47-498A-8894559BAFA1}"/>
                </a:ext>
              </a:extLst>
            </p:cNvPr>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0;p3">
              <a:extLst>
                <a:ext uri="{FF2B5EF4-FFF2-40B4-BE49-F238E27FC236}">
                  <a16:creationId xmlns:a16="http://schemas.microsoft.com/office/drawing/2014/main" id="{20D3CEE0-4792-756B-723A-118E90B9BF14}"/>
                </a:ext>
              </a:extLst>
            </p:cNvPr>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1;p3">
              <a:extLst>
                <a:ext uri="{FF2B5EF4-FFF2-40B4-BE49-F238E27FC236}">
                  <a16:creationId xmlns:a16="http://schemas.microsoft.com/office/drawing/2014/main" id="{2506D1DF-4022-16A8-8A58-73A9333AA4FC}"/>
                </a:ext>
              </a:extLst>
            </p:cNvPr>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2;p3">
              <a:extLst>
                <a:ext uri="{FF2B5EF4-FFF2-40B4-BE49-F238E27FC236}">
                  <a16:creationId xmlns:a16="http://schemas.microsoft.com/office/drawing/2014/main" id="{3C2F6259-6122-E3A6-3F24-3AECC4E7867A}"/>
                </a:ext>
              </a:extLst>
            </p:cNvPr>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3;p3">
              <a:extLst>
                <a:ext uri="{FF2B5EF4-FFF2-40B4-BE49-F238E27FC236}">
                  <a16:creationId xmlns:a16="http://schemas.microsoft.com/office/drawing/2014/main" id="{5E11E400-2E98-B2F0-75A1-E9A4FE96AAF4}"/>
                </a:ext>
              </a:extLst>
            </p:cNvPr>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4;p3">
              <a:extLst>
                <a:ext uri="{FF2B5EF4-FFF2-40B4-BE49-F238E27FC236}">
                  <a16:creationId xmlns:a16="http://schemas.microsoft.com/office/drawing/2014/main" id="{E4A91B18-0200-FE96-7C7C-DD0B7AB16E69}"/>
                </a:ext>
              </a:extLst>
            </p:cNvPr>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5;p3">
              <a:extLst>
                <a:ext uri="{FF2B5EF4-FFF2-40B4-BE49-F238E27FC236}">
                  <a16:creationId xmlns:a16="http://schemas.microsoft.com/office/drawing/2014/main" id="{67D93FDC-30E6-27E1-F0C8-D7F5812B5C23}"/>
                </a:ext>
              </a:extLst>
            </p:cNvPr>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6;p3">
              <a:extLst>
                <a:ext uri="{FF2B5EF4-FFF2-40B4-BE49-F238E27FC236}">
                  <a16:creationId xmlns:a16="http://schemas.microsoft.com/office/drawing/2014/main" id="{8AB005D1-F5D7-4D13-31FD-876D6B07E3E5}"/>
                </a:ext>
              </a:extLst>
            </p:cNvPr>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7;p3">
              <a:extLst>
                <a:ext uri="{FF2B5EF4-FFF2-40B4-BE49-F238E27FC236}">
                  <a16:creationId xmlns:a16="http://schemas.microsoft.com/office/drawing/2014/main" id="{DA55EC61-E9A5-A2B3-B43A-2DA224C18EFA}"/>
                </a:ext>
              </a:extLst>
            </p:cNvPr>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8;p3">
              <a:extLst>
                <a:ext uri="{FF2B5EF4-FFF2-40B4-BE49-F238E27FC236}">
                  <a16:creationId xmlns:a16="http://schemas.microsoft.com/office/drawing/2014/main" id="{1AAC6354-FF3F-D941-8A32-6C423281E21A}"/>
                </a:ext>
              </a:extLst>
            </p:cNvPr>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9;p3">
              <a:extLst>
                <a:ext uri="{FF2B5EF4-FFF2-40B4-BE49-F238E27FC236}">
                  <a16:creationId xmlns:a16="http://schemas.microsoft.com/office/drawing/2014/main" id="{C6BDE523-5BF7-3838-DBCD-670A8B1F1C4D}"/>
                </a:ext>
              </a:extLst>
            </p:cNvPr>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0;p3">
              <a:extLst>
                <a:ext uri="{FF2B5EF4-FFF2-40B4-BE49-F238E27FC236}">
                  <a16:creationId xmlns:a16="http://schemas.microsoft.com/office/drawing/2014/main" id="{5BEAC899-30DD-D5E0-EF5F-FC9B51BC8E67}"/>
                </a:ext>
              </a:extLst>
            </p:cNvPr>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1;p3">
              <a:extLst>
                <a:ext uri="{FF2B5EF4-FFF2-40B4-BE49-F238E27FC236}">
                  <a16:creationId xmlns:a16="http://schemas.microsoft.com/office/drawing/2014/main" id="{4E7E4B91-5DEB-DBEF-5DCF-C92FF968A704}"/>
                </a:ext>
              </a:extLst>
            </p:cNvPr>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2;p3">
              <a:extLst>
                <a:ext uri="{FF2B5EF4-FFF2-40B4-BE49-F238E27FC236}">
                  <a16:creationId xmlns:a16="http://schemas.microsoft.com/office/drawing/2014/main" id="{D03302D2-0692-73CA-A49B-6D5FCD38E146}"/>
                </a:ext>
              </a:extLst>
            </p:cNvPr>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3;p3">
              <a:extLst>
                <a:ext uri="{FF2B5EF4-FFF2-40B4-BE49-F238E27FC236}">
                  <a16:creationId xmlns:a16="http://schemas.microsoft.com/office/drawing/2014/main" id="{B234913F-CB7D-FFF6-CC5D-5F25C7DFEEFA}"/>
                </a:ext>
              </a:extLst>
            </p:cNvPr>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4;p3">
              <a:extLst>
                <a:ext uri="{FF2B5EF4-FFF2-40B4-BE49-F238E27FC236}">
                  <a16:creationId xmlns:a16="http://schemas.microsoft.com/office/drawing/2014/main" id="{E136096A-D600-306C-B321-1FEF145C1108}"/>
                </a:ext>
              </a:extLst>
            </p:cNvPr>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5;p3">
              <a:extLst>
                <a:ext uri="{FF2B5EF4-FFF2-40B4-BE49-F238E27FC236}">
                  <a16:creationId xmlns:a16="http://schemas.microsoft.com/office/drawing/2014/main" id="{14BE12E8-BF3B-240A-873A-E609203AF1EF}"/>
                </a:ext>
              </a:extLst>
            </p:cNvPr>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p3">
              <a:extLst>
                <a:ext uri="{FF2B5EF4-FFF2-40B4-BE49-F238E27FC236}">
                  <a16:creationId xmlns:a16="http://schemas.microsoft.com/office/drawing/2014/main" id="{92499E22-A75E-64E5-9227-4FB112633B12}"/>
                </a:ext>
              </a:extLst>
            </p:cNvPr>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7;p3">
              <a:extLst>
                <a:ext uri="{FF2B5EF4-FFF2-40B4-BE49-F238E27FC236}">
                  <a16:creationId xmlns:a16="http://schemas.microsoft.com/office/drawing/2014/main" id="{DC3A93D8-1EAF-22A0-68EF-BF4A6B484961}"/>
                </a:ext>
              </a:extLst>
            </p:cNvPr>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277;p3">
            <a:extLst>
              <a:ext uri="{FF2B5EF4-FFF2-40B4-BE49-F238E27FC236}">
                <a16:creationId xmlns:a16="http://schemas.microsoft.com/office/drawing/2014/main" id="{49A568C1-D4A3-CF9B-5440-2A845AE1D9A3}"/>
              </a:ext>
            </a:extLst>
          </p:cNvPr>
          <p:cNvGrpSpPr/>
          <p:nvPr userDrawn="1"/>
        </p:nvGrpSpPr>
        <p:grpSpPr>
          <a:xfrm flipH="1">
            <a:off x="3248404" y="4674939"/>
            <a:ext cx="2738216" cy="1260186"/>
            <a:chOff x="238125" y="1025750"/>
            <a:chExt cx="844450" cy="1409050"/>
          </a:xfrm>
        </p:grpSpPr>
        <p:sp>
          <p:nvSpPr>
            <p:cNvPr id="339" name="Google Shape;278;p3">
              <a:extLst>
                <a:ext uri="{FF2B5EF4-FFF2-40B4-BE49-F238E27FC236}">
                  <a16:creationId xmlns:a16="http://schemas.microsoft.com/office/drawing/2014/main" id="{CD599F2C-ED27-B0E1-696D-FD31D0620C45}"/>
                </a:ext>
              </a:extLst>
            </p:cNvPr>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79;p3">
              <a:extLst>
                <a:ext uri="{FF2B5EF4-FFF2-40B4-BE49-F238E27FC236}">
                  <a16:creationId xmlns:a16="http://schemas.microsoft.com/office/drawing/2014/main" id="{98268258-A2CC-61F1-42C5-A70F973B8C97}"/>
                </a:ext>
              </a:extLst>
            </p:cNvPr>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80;p3">
              <a:extLst>
                <a:ext uri="{FF2B5EF4-FFF2-40B4-BE49-F238E27FC236}">
                  <a16:creationId xmlns:a16="http://schemas.microsoft.com/office/drawing/2014/main" id="{4A557E3A-FA95-536D-ABBF-4F0DB09952FB}"/>
                </a:ext>
              </a:extLst>
            </p:cNvPr>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81;p3">
              <a:extLst>
                <a:ext uri="{FF2B5EF4-FFF2-40B4-BE49-F238E27FC236}">
                  <a16:creationId xmlns:a16="http://schemas.microsoft.com/office/drawing/2014/main" id="{C98948C5-3EA2-7EB9-9A69-82DA9F76EF3E}"/>
                </a:ext>
              </a:extLst>
            </p:cNvPr>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82;p3">
              <a:extLst>
                <a:ext uri="{FF2B5EF4-FFF2-40B4-BE49-F238E27FC236}">
                  <a16:creationId xmlns:a16="http://schemas.microsoft.com/office/drawing/2014/main" id="{9A636BE6-4AE9-04CF-E215-F9BC30D524B0}"/>
                </a:ext>
              </a:extLst>
            </p:cNvPr>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83;p3">
              <a:extLst>
                <a:ext uri="{FF2B5EF4-FFF2-40B4-BE49-F238E27FC236}">
                  <a16:creationId xmlns:a16="http://schemas.microsoft.com/office/drawing/2014/main" id="{20AF2049-5559-17DD-9A19-5946A07FEA23}"/>
                </a:ext>
              </a:extLst>
            </p:cNvPr>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84;p3">
              <a:extLst>
                <a:ext uri="{FF2B5EF4-FFF2-40B4-BE49-F238E27FC236}">
                  <a16:creationId xmlns:a16="http://schemas.microsoft.com/office/drawing/2014/main" id="{60A6552E-26DD-0E7D-B71C-7E4D38C43F9F}"/>
                </a:ext>
              </a:extLst>
            </p:cNvPr>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85;p3">
              <a:extLst>
                <a:ext uri="{FF2B5EF4-FFF2-40B4-BE49-F238E27FC236}">
                  <a16:creationId xmlns:a16="http://schemas.microsoft.com/office/drawing/2014/main" id="{03C20A41-4651-8D91-0915-532AE927D7C3}"/>
                </a:ext>
              </a:extLst>
            </p:cNvPr>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86;p3">
              <a:extLst>
                <a:ext uri="{FF2B5EF4-FFF2-40B4-BE49-F238E27FC236}">
                  <a16:creationId xmlns:a16="http://schemas.microsoft.com/office/drawing/2014/main" id="{F6D9B78A-DFF0-F47F-BFAF-4C076A62DE84}"/>
                </a:ext>
              </a:extLst>
            </p:cNvPr>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87;p3">
              <a:extLst>
                <a:ext uri="{FF2B5EF4-FFF2-40B4-BE49-F238E27FC236}">
                  <a16:creationId xmlns:a16="http://schemas.microsoft.com/office/drawing/2014/main" id="{FAE97A72-E359-DD29-0D3D-D1A369E464E8}"/>
                </a:ext>
              </a:extLst>
            </p:cNvPr>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88;p3">
              <a:extLst>
                <a:ext uri="{FF2B5EF4-FFF2-40B4-BE49-F238E27FC236}">
                  <a16:creationId xmlns:a16="http://schemas.microsoft.com/office/drawing/2014/main" id="{0C13D79A-337E-4774-8616-2F0252D79760}"/>
                </a:ext>
              </a:extLst>
            </p:cNvPr>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89;p3">
              <a:extLst>
                <a:ext uri="{FF2B5EF4-FFF2-40B4-BE49-F238E27FC236}">
                  <a16:creationId xmlns:a16="http://schemas.microsoft.com/office/drawing/2014/main" id="{C9F7C3DC-9720-9CEE-D8F1-3D5D8601074E}"/>
                </a:ext>
              </a:extLst>
            </p:cNvPr>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90;p3">
              <a:extLst>
                <a:ext uri="{FF2B5EF4-FFF2-40B4-BE49-F238E27FC236}">
                  <a16:creationId xmlns:a16="http://schemas.microsoft.com/office/drawing/2014/main" id="{05579FDC-F711-4427-C649-C1A0245ED004}"/>
                </a:ext>
              </a:extLst>
            </p:cNvPr>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91;p3">
              <a:extLst>
                <a:ext uri="{FF2B5EF4-FFF2-40B4-BE49-F238E27FC236}">
                  <a16:creationId xmlns:a16="http://schemas.microsoft.com/office/drawing/2014/main" id="{E1BB14F8-B230-9769-C82A-7D63D8F8EA63}"/>
                </a:ext>
              </a:extLst>
            </p:cNvPr>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92;p3">
              <a:extLst>
                <a:ext uri="{FF2B5EF4-FFF2-40B4-BE49-F238E27FC236}">
                  <a16:creationId xmlns:a16="http://schemas.microsoft.com/office/drawing/2014/main" id="{044E57F8-56BE-104E-02FF-A0DA12411D9A}"/>
                </a:ext>
              </a:extLst>
            </p:cNvPr>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93;p3">
              <a:extLst>
                <a:ext uri="{FF2B5EF4-FFF2-40B4-BE49-F238E27FC236}">
                  <a16:creationId xmlns:a16="http://schemas.microsoft.com/office/drawing/2014/main" id="{8BEFF882-5E84-5C6B-EAF4-F29BD16EE4EA}"/>
                </a:ext>
              </a:extLst>
            </p:cNvPr>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94;p3">
              <a:extLst>
                <a:ext uri="{FF2B5EF4-FFF2-40B4-BE49-F238E27FC236}">
                  <a16:creationId xmlns:a16="http://schemas.microsoft.com/office/drawing/2014/main" id="{D6C7B5B1-8AC0-A674-0EA1-A15706101DC3}"/>
                </a:ext>
              </a:extLst>
            </p:cNvPr>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95;p3">
              <a:extLst>
                <a:ext uri="{FF2B5EF4-FFF2-40B4-BE49-F238E27FC236}">
                  <a16:creationId xmlns:a16="http://schemas.microsoft.com/office/drawing/2014/main" id="{7ABEEE91-3AC6-FEF6-C442-FABC8C3563E8}"/>
                </a:ext>
              </a:extLst>
            </p:cNvPr>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96;p3">
              <a:extLst>
                <a:ext uri="{FF2B5EF4-FFF2-40B4-BE49-F238E27FC236}">
                  <a16:creationId xmlns:a16="http://schemas.microsoft.com/office/drawing/2014/main" id="{1DAE66BF-5BF1-462F-6E51-25E2A2DC64FF}"/>
                </a:ext>
              </a:extLst>
            </p:cNvPr>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97;p3">
              <a:extLst>
                <a:ext uri="{FF2B5EF4-FFF2-40B4-BE49-F238E27FC236}">
                  <a16:creationId xmlns:a16="http://schemas.microsoft.com/office/drawing/2014/main" id="{8ABC74FD-8AE5-BE5C-3B20-3104E08F42F2}"/>
                </a:ext>
              </a:extLst>
            </p:cNvPr>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98;p3">
              <a:extLst>
                <a:ext uri="{FF2B5EF4-FFF2-40B4-BE49-F238E27FC236}">
                  <a16:creationId xmlns:a16="http://schemas.microsoft.com/office/drawing/2014/main" id="{D5962827-B988-DEB8-445D-8CC9A894574E}"/>
                </a:ext>
              </a:extLst>
            </p:cNvPr>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99;p3">
              <a:extLst>
                <a:ext uri="{FF2B5EF4-FFF2-40B4-BE49-F238E27FC236}">
                  <a16:creationId xmlns:a16="http://schemas.microsoft.com/office/drawing/2014/main" id="{7FF54C03-C966-79B3-5250-51A83E412EEE}"/>
                </a:ext>
              </a:extLst>
            </p:cNvPr>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00;p3">
              <a:extLst>
                <a:ext uri="{FF2B5EF4-FFF2-40B4-BE49-F238E27FC236}">
                  <a16:creationId xmlns:a16="http://schemas.microsoft.com/office/drawing/2014/main" id="{CDCEECF8-821A-FE71-198D-D2DF009F5E98}"/>
                </a:ext>
              </a:extLst>
            </p:cNvPr>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01;p3">
              <a:extLst>
                <a:ext uri="{FF2B5EF4-FFF2-40B4-BE49-F238E27FC236}">
                  <a16:creationId xmlns:a16="http://schemas.microsoft.com/office/drawing/2014/main" id="{3B61156A-9862-C832-5CFB-768A120C30E6}"/>
                </a:ext>
              </a:extLst>
            </p:cNvPr>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02;p3">
              <a:extLst>
                <a:ext uri="{FF2B5EF4-FFF2-40B4-BE49-F238E27FC236}">
                  <a16:creationId xmlns:a16="http://schemas.microsoft.com/office/drawing/2014/main" id="{26306527-B838-BDAA-797B-7F4532CD6911}"/>
                </a:ext>
              </a:extLst>
            </p:cNvPr>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03;p3">
              <a:extLst>
                <a:ext uri="{FF2B5EF4-FFF2-40B4-BE49-F238E27FC236}">
                  <a16:creationId xmlns:a16="http://schemas.microsoft.com/office/drawing/2014/main" id="{4865DE02-58CE-FCD1-0C0E-624E3C661B7A}"/>
                </a:ext>
              </a:extLst>
            </p:cNvPr>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04;p3">
              <a:extLst>
                <a:ext uri="{FF2B5EF4-FFF2-40B4-BE49-F238E27FC236}">
                  <a16:creationId xmlns:a16="http://schemas.microsoft.com/office/drawing/2014/main" id="{494306D3-8A97-A937-AB86-23463BD48DB1}"/>
                </a:ext>
              </a:extLst>
            </p:cNvPr>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05;p3">
              <a:extLst>
                <a:ext uri="{FF2B5EF4-FFF2-40B4-BE49-F238E27FC236}">
                  <a16:creationId xmlns:a16="http://schemas.microsoft.com/office/drawing/2014/main" id="{4E833EFF-B564-1D2E-D9E4-3A5168ADC89A}"/>
                </a:ext>
              </a:extLst>
            </p:cNvPr>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06;p3">
              <a:extLst>
                <a:ext uri="{FF2B5EF4-FFF2-40B4-BE49-F238E27FC236}">
                  <a16:creationId xmlns:a16="http://schemas.microsoft.com/office/drawing/2014/main" id="{56B8930E-021E-131A-7463-6A075209121A}"/>
                </a:ext>
              </a:extLst>
            </p:cNvPr>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07;p3">
              <a:extLst>
                <a:ext uri="{FF2B5EF4-FFF2-40B4-BE49-F238E27FC236}">
                  <a16:creationId xmlns:a16="http://schemas.microsoft.com/office/drawing/2014/main" id="{744CBC41-690B-1B66-DFC8-6EAC0624E034}"/>
                </a:ext>
              </a:extLst>
            </p:cNvPr>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08;p3">
              <a:extLst>
                <a:ext uri="{FF2B5EF4-FFF2-40B4-BE49-F238E27FC236}">
                  <a16:creationId xmlns:a16="http://schemas.microsoft.com/office/drawing/2014/main" id="{5E2C3FAC-785D-2987-F022-1BD2EB52C6EE}"/>
                </a:ext>
              </a:extLst>
            </p:cNvPr>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09;p3">
              <a:extLst>
                <a:ext uri="{FF2B5EF4-FFF2-40B4-BE49-F238E27FC236}">
                  <a16:creationId xmlns:a16="http://schemas.microsoft.com/office/drawing/2014/main" id="{9ACF4E03-1642-D2A9-6ACE-4044263E56AE}"/>
                </a:ext>
              </a:extLst>
            </p:cNvPr>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10;p3">
              <a:extLst>
                <a:ext uri="{FF2B5EF4-FFF2-40B4-BE49-F238E27FC236}">
                  <a16:creationId xmlns:a16="http://schemas.microsoft.com/office/drawing/2014/main" id="{9D1DE35A-6C5C-0579-5F3C-906C0826B825}"/>
                </a:ext>
              </a:extLst>
            </p:cNvPr>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11;p3">
              <a:extLst>
                <a:ext uri="{FF2B5EF4-FFF2-40B4-BE49-F238E27FC236}">
                  <a16:creationId xmlns:a16="http://schemas.microsoft.com/office/drawing/2014/main" id="{D7E1E19C-D3CA-0E1C-A564-50591DBEAA4D}"/>
                </a:ext>
              </a:extLst>
            </p:cNvPr>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12;p3">
              <a:extLst>
                <a:ext uri="{FF2B5EF4-FFF2-40B4-BE49-F238E27FC236}">
                  <a16:creationId xmlns:a16="http://schemas.microsoft.com/office/drawing/2014/main" id="{92240E86-190D-5699-58A8-3B6EFF6110AB}"/>
                </a:ext>
              </a:extLst>
            </p:cNvPr>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13;p3">
              <a:extLst>
                <a:ext uri="{FF2B5EF4-FFF2-40B4-BE49-F238E27FC236}">
                  <a16:creationId xmlns:a16="http://schemas.microsoft.com/office/drawing/2014/main" id="{C57BFE3C-EA66-CEF7-66C3-FC37FBD1BB7A}"/>
                </a:ext>
              </a:extLst>
            </p:cNvPr>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14;p3">
              <a:extLst>
                <a:ext uri="{FF2B5EF4-FFF2-40B4-BE49-F238E27FC236}">
                  <a16:creationId xmlns:a16="http://schemas.microsoft.com/office/drawing/2014/main" id="{A8A53EA0-0704-AF51-2D18-BDED78BE7386}"/>
                </a:ext>
              </a:extLst>
            </p:cNvPr>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15;p3">
              <a:extLst>
                <a:ext uri="{FF2B5EF4-FFF2-40B4-BE49-F238E27FC236}">
                  <a16:creationId xmlns:a16="http://schemas.microsoft.com/office/drawing/2014/main" id="{8EA2E726-93C4-D08B-FC5C-CC3185181B89}"/>
                </a:ext>
              </a:extLst>
            </p:cNvPr>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16;p3">
              <a:extLst>
                <a:ext uri="{FF2B5EF4-FFF2-40B4-BE49-F238E27FC236}">
                  <a16:creationId xmlns:a16="http://schemas.microsoft.com/office/drawing/2014/main" id="{C5908B2F-03FE-DED3-9E58-B25190696192}"/>
                </a:ext>
              </a:extLst>
            </p:cNvPr>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17;p3">
              <a:extLst>
                <a:ext uri="{FF2B5EF4-FFF2-40B4-BE49-F238E27FC236}">
                  <a16:creationId xmlns:a16="http://schemas.microsoft.com/office/drawing/2014/main" id="{678FA94D-B732-F726-86E5-45B993A1ECA7}"/>
                </a:ext>
              </a:extLst>
            </p:cNvPr>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18;p3">
              <a:extLst>
                <a:ext uri="{FF2B5EF4-FFF2-40B4-BE49-F238E27FC236}">
                  <a16:creationId xmlns:a16="http://schemas.microsoft.com/office/drawing/2014/main" id="{615CAF98-36CB-2006-FB79-872D0B517112}"/>
                </a:ext>
              </a:extLst>
            </p:cNvPr>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19;p3">
              <a:extLst>
                <a:ext uri="{FF2B5EF4-FFF2-40B4-BE49-F238E27FC236}">
                  <a16:creationId xmlns:a16="http://schemas.microsoft.com/office/drawing/2014/main" id="{5B562A48-7518-E32F-AAEA-57DBA7974172}"/>
                </a:ext>
              </a:extLst>
            </p:cNvPr>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20;p3">
              <a:extLst>
                <a:ext uri="{FF2B5EF4-FFF2-40B4-BE49-F238E27FC236}">
                  <a16:creationId xmlns:a16="http://schemas.microsoft.com/office/drawing/2014/main" id="{C9253040-8F75-2FA3-6ED6-2E9AFA4CCE81}"/>
                </a:ext>
              </a:extLst>
            </p:cNvPr>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21;p3">
              <a:extLst>
                <a:ext uri="{FF2B5EF4-FFF2-40B4-BE49-F238E27FC236}">
                  <a16:creationId xmlns:a16="http://schemas.microsoft.com/office/drawing/2014/main" id="{6B6EE8C5-4F30-19C4-7AB4-2A0F5C18A881}"/>
                </a:ext>
              </a:extLst>
            </p:cNvPr>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22;p3">
              <a:extLst>
                <a:ext uri="{FF2B5EF4-FFF2-40B4-BE49-F238E27FC236}">
                  <a16:creationId xmlns:a16="http://schemas.microsoft.com/office/drawing/2014/main" id="{623B0BEB-6E04-2B4C-234E-51B01085FF3C}"/>
                </a:ext>
              </a:extLst>
            </p:cNvPr>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23;p3">
              <a:extLst>
                <a:ext uri="{FF2B5EF4-FFF2-40B4-BE49-F238E27FC236}">
                  <a16:creationId xmlns:a16="http://schemas.microsoft.com/office/drawing/2014/main" id="{5D1D0D75-4323-2474-05BD-5E705037E2E9}"/>
                </a:ext>
              </a:extLst>
            </p:cNvPr>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24;p3">
              <a:extLst>
                <a:ext uri="{FF2B5EF4-FFF2-40B4-BE49-F238E27FC236}">
                  <a16:creationId xmlns:a16="http://schemas.microsoft.com/office/drawing/2014/main" id="{54C397D6-5B55-DBCB-253A-653F3BBB174C}"/>
                </a:ext>
              </a:extLst>
            </p:cNvPr>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25;p3">
              <a:extLst>
                <a:ext uri="{FF2B5EF4-FFF2-40B4-BE49-F238E27FC236}">
                  <a16:creationId xmlns:a16="http://schemas.microsoft.com/office/drawing/2014/main" id="{6DEDF628-1AA1-99D7-2D77-0B20F4F5D252}"/>
                </a:ext>
              </a:extLst>
            </p:cNvPr>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26;p3">
              <a:extLst>
                <a:ext uri="{FF2B5EF4-FFF2-40B4-BE49-F238E27FC236}">
                  <a16:creationId xmlns:a16="http://schemas.microsoft.com/office/drawing/2014/main" id="{7DF4C308-2713-4321-558A-BC58C94A660D}"/>
                </a:ext>
              </a:extLst>
            </p:cNvPr>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27;p3">
              <a:extLst>
                <a:ext uri="{FF2B5EF4-FFF2-40B4-BE49-F238E27FC236}">
                  <a16:creationId xmlns:a16="http://schemas.microsoft.com/office/drawing/2014/main" id="{015BB776-88D8-50F3-2CC2-F6C7F179A184}"/>
                </a:ext>
              </a:extLst>
            </p:cNvPr>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277;p3">
            <a:extLst>
              <a:ext uri="{FF2B5EF4-FFF2-40B4-BE49-F238E27FC236}">
                <a16:creationId xmlns:a16="http://schemas.microsoft.com/office/drawing/2014/main" id="{7B091003-6490-1F32-6795-1B10A8ABD011}"/>
              </a:ext>
            </a:extLst>
          </p:cNvPr>
          <p:cNvGrpSpPr/>
          <p:nvPr userDrawn="1"/>
        </p:nvGrpSpPr>
        <p:grpSpPr>
          <a:xfrm flipH="1">
            <a:off x="793816" y="4674939"/>
            <a:ext cx="2496998" cy="1200313"/>
            <a:chOff x="238125" y="1025750"/>
            <a:chExt cx="844450" cy="1409050"/>
          </a:xfrm>
        </p:grpSpPr>
        <p:sp>
          <p:nvSpPr>
            <p:cNvPr id="543" name="Google Shape;278;p3">
              <a:extLst>
                <a:ext uri="{FF2B5EF4-FFF2-40B4-BE49-F238E27FC236}">
                  <a16:creationId xmlns:a16="http://schemas.microsoft.com/office/drawing/2014/main" id="{B23E97F7-CE12-6D14-08E7-8A8969251E98}"/>
                </a:ext>
              </a:extLst>
            </p:cNvPr>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79;p3">
              <a:extLst>
                <a:ext uri="{FF2B5EF4-FFF2-40B4-BE49-F238E27FC236}">
                  <a16:creationId xmlns:a16="http://schemas.microsoft.com/office/drawing/2014/main" id="{64BE48C5-112A-46C7-5450-20C6B14CB638}"/>
                </a:ext>
              </a:extLst>
            </p:cNvPr>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0;p3">
              <a:extLst>
                <a:ext uri="{FF2B5EF4-FFF2-40B4-BE49-F238E27FC236}">
                  <a16:creationId xmlns:a16="http://schemas.microsoft.com/office/drawing/2014/main" id="{54768CEC-E7D7-10A0-8C1D-C60AD54A4278}"/>
                </a:ext>
              </a:extLst>
            </p:cNvPr>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1;p3">
              <a:extLst>
                <a:ext uri="{FF2B5EF4-FFF2-40B4-BE49-F238E27FC236}">
                  <a16:creationId xmlns:a16="http://schemas.microsoft.com/office/drawing/2014/main" id="{ED3D5674-870F-2EA9-5ED3-5BF61444F07F}"/>
                </a:ext>
              </a:extLst>
            </p:cNvPr>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2;p3">
              <a:extLst>
                <a:ext uri="{FF2B5EF4-FFF2-40B4-BE49-F238E27FC236}">
                  <a16:creationId xmlns:a16="http://schemas.microsoft.com/office/drawing/2014/main" id="{CBC4EA9E-A2A2-CD4F-981A-D19F6DE00C78}"/>
                </a:ext>
              </a:extLst>
            </p:cNvPr>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3;p3">
              <a:extLst>
                <a:ext uri="{FF2B5EF4-FFF2-40B4-BE49-F238E27FC236}">
                  <a16:creationId xmlns:a16="http://schemas.microsoft.com/office/drawing/2014/main" id="{15461D90-BD5E-45B4-BB54-B3709CC988D4}"/>
                </a:ext>
              </a:extLst>
            </p:cNvPr>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4;p3">
              <a:extLst>
                <a:ext uri="{FF2B5EF4-FFF2-40B4-BE49-F238E27FC236}">
                  <a16:creationId xmlns:a16="http://schemas.microsoft.com/office/drawing/2014/main" id="{2803951D-D45E-68F5-3876-36A713E3C634}"/>
                </a:ext>
              </a:extLst>
            </p:cNvPr>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5;p3">
              <a:extLst>
                <a:ext uri="{FF2B5EF4-FFF2-40B4-BE49-F238E27FC236}">
                  <a16:creationId xmlns:a16="http://schemas.microsoft.com/office/drawing/2014/main" id="{360F9F9B-35D1-8CDC-A38E-A9AE89131EF4}"/>
                </a:ext>
              </a:extLst>
            </p:cNvPr>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6;p3">
              <a:extLst>
                <a:ext uri="{FF2B5EF4-FFF2-40B4-BE49-F238E27FC236}">
                  <a16:creationId xmlns:a16="http://schemas.microsoft.com/office/drawing/2014/main" id="{3C10EC57-3169-2A57-28BE-EC53EA2226F1}"/>
                </a:ext>
              </a:extLst>
            </p:cNvPr>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7;p3">
              <a:extLst>
                <a:ext uri="{FF2B5EF4-FFF2-40B4-BE49-F238E27FC236}">
                  <a16:creationId xmlns:a16="http://schemas.microsoft.com/office/drawing/2014/main" id="{7E0FB357-5C16-EC1E-C841-20FC7B63BFD6}"/>
                </a:ext>
              </a:extLst>
            </p:cNvPr>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8;p3">
              <a:extLst>
                <a:ext uri="{FF2B5EF4-FFF2-40B4-BE49-F238E27FC236}">
                  <a16:creationId xmlns:a16="http://schemas.microsoft.com/office/drawing/2014/main" id="{651DF7A7-4EC7-AD88-BDE8-38A03FCFE228}"/>
                </a:ext>
              </a:extLst>
            </p:cNvPr>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p3">
              <a:extLst>
                <a:ext uri="{FF2B5EF4-FFF2-40B4-BE49-F238E27FC236}">
                  <a16:creationId xmlns:a16="http://schemas.microsoft.com/office/drawing/2014/main" id="{C205EFAC-B72B-DD68-1289-C902B011D551}"/>
                </a:ext>
              </a:extLst>
            </p:cNvPr>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p3">
              <a:extLst>
                <a:ext uri="{FF2B5EF4-FFF2-40B4-BE49-F238E27FC236}">
                  <a16:creationId xmlns:a16="http://schemas.microsoft.com/office/drawing/2014/main" id="{6DD49F3D-077D-135E-F2E4-703214CB3DB9}"/>
                </a:ext>
              </a:extLst>
            </p:cNvPr>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1;p3">
              <a:extLst>
                <a:ext uri="{FF2B5EF4-FFF2-40B4-BE49-F238E27FC236}">
                  <a16:creationId xmlns:a16="http://schemas.microsoft.com/office/drawing/2014/main" id="{C872D4E0-2BAD-062A-9A37-7CE935458C8B}"/>
                </a:ext>
              </a:extLst>
            </p:cNvPr>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2;p3">
              <a:extLst>
                <a:ext uri="{FF2B5EF4-FFF2-40B4-BE49-F238E27FC236}">
                  <a16:creationId xmlns:a16="http://schemas.microsoft.com/office/drawing/2014/main" id="{7BEDB1C5-E8BE-B2D5-E8E2-8305DC4BFB1F}"/>
                </a:ext>
              </a:extLst>
            </p:cNvPr>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3;p3">
              <a:extLst>
                <a:ext uri="{FF2B5EF4-FFF2-40B4-BE49-F238E27FC236}">
                  <a16:creationId xmlns:a16="http://schemas.microsoft.com/office/drawing/2014/main" id="{0ADCAD33-AD07-75D4-9EC2-3D304DB796F2}"/>
                </a:ext>
              </a:extLst>
            </p:cNvPr>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4;p3">
              <a:extLst>
                <a:ext uri="{FF2B5EF4-FFF2-40B4-BE49-F238E27FC236}">
                  <a16:creationId xmlns:a16="http://schemas.microsoft.com/office/drawing/2014/main" id="{2C87954F-9BEF-735F-CDF5-DBE341835D0E}"/>
                </a:ext>
              </a:extLst>
            </p:cNvPr>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5;p3">
              <a:extLst>
                <a:ext uri="{FF2B5EF4-FFF2-40B4-BE49-F238E27FC236}">
                  <a16:creationId xmlns:a16="http://schemas.microsoft.com/office/drawing/2014/main" id="{743D70D1-3515-ACDA-26E5-E0BC6A46C1D6}"/>
                </a:ext>
              </a:extLst>
            </p:cNvPr>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6;p3">
              <a:extLst>
                <a:ext uri="{FF2B5EF4-FFF2-40B4-BE49-F238E27FC236}">
                  <a16:creationId xmlns:a16="http://schemas.microsoft.com/office/drawing/2014/main" id="{18912F19-D213-CF5D-044E-99BFB90AF0DB}"/>
                </a:ext>
              </a:extLst>
            </p:cNvPr>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7;p3">
              <a:extLst>
                <a:ext uri="{FF2B5EF4-FFF2-40B4-BE49-F238E27FC236}">
                  <a16:creationId xmlns:a16="http://schemas.microsoft.com/office/drawing/2014/main" id="{08F86E62-8E99-E43C-9B9A-409097C2C860}"/>
                </a:ext>
              </a:extLst>
            </p:cNvPr>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8;p3">
              <a:extLst>
                <a:ext uri="{FF2B5EF4-FFF2-40B4-BE49-F238E27FC236}">
                  <a16:creationId xmlns:a16="http://schemas.microsoft.com/office/drawing/2014/main" id="{8277BC55-ECC2-7828-2FE3-D83E924596A3}"/>
                </a:ext>
              </a:extLst>
            </p:cNvPr>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9;p3">
              <a:extLst>
                <a:ext uri="{FF2B5EF4-FFF2-40B4-BE49-F238E27FC236}">
                  <a16:creationId xmlns:a16="http://schemas.microsoft.com/office/drawing/2014/main" id="{09E7CD53-8EC0-FD3D-AE7E-B73E81CA5056}"/>
                </a:ext>
              </a:extLst>
            </p:cNvPr>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00;p3">
              <a:extLst>
                <a:ext uri="{FF2B5EF4-FFF2-40B4-BE49-F238E27FC236}">
                  <a16:creationId xmlns:a16="http://schemas.microsoft.com/office/drawing/2014/main" id="{E7AB1F2D-CCF7-8576-996C-2382BBE35231}"/>
                </a:ext>
              </a:extLst>
            </p:cNvPr>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01;p3">
              <a:extLst>
                <a:ext uri="{FF2B5EF4-FFF2-40B4-BE49-F238E27FC236}">
                  <a16:creationId xmlns:a16="http://schemas.microsoft.com/office/drawing/2014/main" id="{27306FF2-64FA-C600-69FD-CCA1B9E003D1}"/>
                </a:ext>
              </a:extLst>
            </p:cNvPr>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02;p3">
              <a:extLst>
                <a:ext uri="{FF2B5EF4-FFF2-40B4-BE49-F238E27FC236}">
                  <a16:creationId xmlns:a16="http://schemas.microsoft.com/office/drawing/2014/main" id="{DCF674D0-8669-7EAB-80F7-7A85BDF8DD98}"/>
                </a:ext>
              </a:extLst>
            </p:cNvPr>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03;p3">
              <a:extLst>
                <a:ext uri="{FF2B5EF4-FFF2-40B4-BE49-F238E27FC236}">
                  <a16:creationId xmlns:a16="http://schemas.microsoft.com/office/drawing/2014/main" id="{1260936B-6BC8-373C-E3D0-9E08231C6251}"/>
                </a:ext>
              </a:extLst>
            </p:cNvPr>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04;p3">
              <a:extLst>
                <a:ext uri="{FF2B5EF4-FFF2-40B4-BE49-F238E27FC236}">
                  <a16:creationId xmlns:a16="http://schemas.microsoft.com/office/drawing/2014/main" id="{1E52C683-5073-2438-E8C1-0F023CCB8A05}"/>
                </a:ext>
              </a:extLst>
            </p:cNvPr>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05;p3">
              <a:extLst>
                <a:ext uri="{FF2B5EF4-FFF2-40B4-BE49-F238E27FC236}">
                  <a16:creationId xmlns:a16="http://schemas.microsoft.com/office/drawing/2014/main" id="{6DA851D5-8A86-6E1A-517F-031B1E351B2D}"/>
                </a:ext>
              </a:extLst>
            </p:cNvPr>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06;p3">
              <a:extLst>
                <a:ext uri="{FF2B5EF4-FFF2-40B4-BE49-F238E27FC236}">
                  <a16:creationId xmlns:a16="http://schemas.microsoft.com/office/drawing/2014/main" id="{EFDEF312-3F10-51CE-0950-A6C41156E964}"/>
                </a:ext>
              </a:extLst>
            </p:cNvPr>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07;p3">
              <a:extLst>
                <a:ext uri="{FF2B5EF4-FFF2-40B4-BE49-F238E27FC236}">
                  <a16:creationId xmlns:a16="http://schemas.microsoft.com/office/drawing/2014/main" id="{378F8218-8B68-8614-F55C-6B4A18ADB88B}"/>
                </a:ext>
              </a:extLst>
            </p:cNvPr>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08;p3">
              <a:extLst>
                <a:ext uri="{FF2B5EF4-FFF2-40B4-BE49-F238E27FC236}">
                  <a16:creationId xmlns:a16="http://schemas.microsoft.com/office/drawing/2014/main" id="{EB5EFC6E-1903-3412-EF4D-1A755C0009E7}"/>
                </a:ext>
              </a:extLst>
            </p:cNvPr>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09;p3">
              <a:extLst>
                <a:ext uri="{FF2B5EF4-FFF2-40B4-BE49-F238E27FC236}">
                  <a16:creationId xmlns:a16="http://schemas.microsoft.com/office/drawing/2014/main" id="{238A64D4-A005-BCBA-3E6A-EE4A0F61A0F3}"/>
                </a:ext>
              </a:extLst>
            </p:cNvPr>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10;p3">
              <a:extLst>
                <a:ext uri="{FF2B5EF4-FFF2-40B4-BE49-F238E27FC236}">
                  <a16:creationId xmlns:a16="http://schemas.microsoft.com/office/drawing/2014/main" id="{87B159E2-458C-BF59-FE01-FC6E8331796B}"/>
                </a:ext>
              </a:extLst>
            </p:cNvPr>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11;p3">
              <a:extLst>
                <a:ext uri="{FF2B5EF4-FFF2-40B4-BE49-F238E27FC236}">
                  <a16:creationId xmlns:a16="http://schemas.microsoft.com/office/drawing/2014/main" id="{0AC3D85A-8FA2-FE01-01FA-9BF0A865A47E}"/>
                </a:ext>
              </a:extLst>
            </p:cNvPr>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12;p3">
              <a:extLst>
                <a:ext uri="{FF2B5EF4-FFF2-40B4-BE49-F238E27FC236}">
                  <a16:creationId xmlns:a16="http://schemas.microsoft.com/office/drawing/2014/main" id="{E88683B6-1829-55A5-3466-F84C5616B708}"/>
                </a:ext>
              </a:extLst>
            </p:cNvPr>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13;p3">
              <a:extLst>
                <a:ext uri="{FF2B5EF4-FFF2-40B4-BE49-F238E27FC236}">
                  <a16:creationId xmlns:a16="http://schemas.microsoft.com/office/drawing/2014/main" id="{B0EC0A15-A747-AC24-E8C3-3F2F5C1362B0}"/>
                </a:ext>
              </a:extLst>
            </p:cNvPr>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14;p3">
              <a:extLst>
                <a:ext uri="{FF2B5EF4-FFF2-40B4-BE49-F238E27FC236}">
                  <a16:creationId xmlns:a16="http://schemas.microsoft.com/office/drawing/2014/main" id="{AAF6F710-9018-2523-98B5-034264EF8A11}"/>
                </a:ext>
              </a:extLst>
            </p:cNvPr>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15;p3">
              <a:extLst>
                <a:ext uri="{FF2B5EF4-FFF2-40B4-BE49-F238E27FC236}">
                  <a16:creationId xmlns:a16="http://schemas.microsoft.com/office/drawing/2014/main" id="{9BE62621-7C22-3C0F-4792-94E60DC83790}"/>
                </a:ext>
              </a:extLst>
            </p:cNvPr>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16;p3">
              <a:extLst>
                <a:ext uri="{FF2B5EF4-FFF2-40B4-BE49-F238E27FC236}">
                  <a16:creationId xmlns:a16="http://schemas.microsoft.com/office/drawing/2014/main" id="{C51DDBEE-0857-C4ED-1582-5013F0ADF989}"/>
                </a:ext>
              </a:extLst>
            </p:cNvPr>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17;p3">
              <a:extLst>
                <a:ext uri="{FF2B5EF4-FFF2-40B4-BE49-F238E27FC236}">
                  <a16:creationId xmlns:a16="http://schemas.microsoft.com/office/drawing/2014/main" id="{97CB75AE-5892-3F42-7FD4-BCF17D523654}"/>
                </a:ext>
              </a:extLst>
            </p:cNvPr>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18;p3">
              <a:extLst>
                <a:ext uri="{FF2B5EF4-FFF2-40B4-BE49-F238E27FC236}">
                  <a16:creationId xmlns:a16="http://schemas.microsoft.com/office/drawing/2014/main" id="{47690782-B268-0124-F932-7BDED5C87BD8}"/>
                </a:ext>
              </a:extLst>
            </p:cNvPr>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19;p3">
              <a:extLst>
                <a:ext uri="{FF2B5EF4-FFF2-40B4-BE49-F238E27FC236}">
                  <a16:creationId xmlns:a16="http://schemas.microsoft.com/office/drawing/2014/main" id="{F12ACFB1-C1E7-58EF-F406-519AF6B7136A}"/>
                </a:ext>
              </a:extLst>
            </p:cNvPr>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20;p3">
              <a:extLst>
                <a:ext uri="{FF2B5EF4-FFF2-40B4-BE49-F238E27FC236}">
                  <a16:creationId xmlns:a16="http://schemas.microsoft.com/office/drawing/2014/main" id="{69DEA8C5-7883-D3BD-1DC1-55CB3EFBB5F2}"/>
                </a:ext>
              </a:extLst>
            </p:cNvPr>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21;p3">
              <a:extLst>
                <a:ext uri="{FF2B5EF4-FFF2-40B4-BE49-F238E27FC236}">
                  <a16:creationId xmlns:a16="http://schemas.microsoft.com/office/drawing/2014/main" id="{0DD8818B-F51C-56B4-0AB8-64DFE5E75789}"/>
                </a:ext>
              </a:extLst>
            </p:cNvPr>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22;p3">
              <a:extLst>
                <a:ext uri="{FF2B5EF4-FFF2-40B4-BE49-F238E27FC236}">
                  <a16:creationId xmlns:a16="http://schemas.microsoft.com/office/drawing/2014/main" id="{5D107346-28EE-DBEE-4811-C79C4CF7472D}"/>
                </a:ext>
              </a:extLst>
            </p:cNvPr>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23;p3">
              <a:extLst>
                <a:ext uri="{FF2B5EF4-FFF2-40B4-BE49-F238E27FC236}">
                  <a16:creationId xmlns:a16="http://schemas.microsoft.com/office/drawing/2014/main" id="{66418145-3441-4F1F-CC9A-B12B1C931A8D}"/>
                </a:ext>
              </a:extLst>
            </p:cNvPr>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24;p3">
              <a:extLst>
                <a:ext uri="{FF2B5EF4-FFF2-40B4-BE49-F238E27FC236}">
                  <a16:creationId xmlns:a16="http://schemas.microsoft.com/office/drawing/2014/main" id="{011EFDDD-01E3-E82F-C776-C687153DFC50}"/>
                </a:ext>
              </a:extLst>
            </p:cNvPr>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25;p3">
              <a:extLst>
                <a:ext uri="{FF2B5EF4-FFF2-40B4-BE49-F238E27FC236}">
                  <a16:creationId xmlns:a16="http://schemas.microsoft.com/office/drawing/2014/main" id="{55B9119F-7613-9A77-483E-A92AC3EFFD6B}"/>
                </a:ext>
              </a:extLst>
            </p:cNvPr>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26;p3">
              <a:extLst>
                <a:ext uri="{FF2B5EF4-FFF2-40B4-BE49-F238E27FC236}">
                  <a16:creationId xmlns:a16="http://schemas.microsoft.com/office/drawing/2014/main" id="{CBB80D56-9A8B-27A6-50D0-0AC6229A2D03}"/>
                </a:ext>
              </a:extLst>
            </p:cNvPr>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27;p3">
              <a:extLst>
                <a:ext uri="{FF2B5EF4-FFF2-40B4-BE49-F238E27FC236}">
                  <a16:creationId xmlns:a16="http://schemas.microsoft.com/office/drawing/2014/main" id="{56E58EFD-D786-D92E-04CB-F9020355D513}"/>
                </a:ext>
              </a:extLst>
            </p:cNvPr>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100000">
              <a:schemeClr val="lt1"/>
            </a:gs>
          </a:gsLst>
          <a:lin ang="5400012" scaled="0"/>
        </a:gradFill>
        <a:effectLst/>
      </p:bgPr>
    </p:bg>
    <p:spTree>
      <p:nvGrpSpPr>
        <p:cNvPr id="1" name="Shape 328"/>
        <p:cNvGrpSpPr/>
        <p:nvPr/>
      </p:nvGrpSpPr>
      <p:grpSpPr>
        <a:xfrm>
          <a:off x="0" y="0"/>
          <a:ext cx="0" cy="0"/>
          <a:chOff x="0" y="0"/>
          <a:chExt cx="0" cy="0"/>
        </a:xfrm>
      </p:grpSpPr>
      <p:sp>
        <p:nvSpPr>
          <p:cNvPr id="329" name="Google Shape;329;p4"/>
          <p:cNvSpPr txBox="1">
            <a:spLocks noGrp="1"/>
          </p:cNvSpPr>
          <p:nvPr>
            <p:ph type="body" idx="1"/>
          </p:nvPr>
        </p:nvSpPr>
        <p:spPr>
          <a:xfrm>
            <a:off x="720000" y="1238200"/>
            <a:ext cx="7704000" cy="3714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200"/>
            </a:lvl1pPr>
            <a:lvl2pPr marL="914400" lvl="1" indent="-317500" rtl="0">
              <a:lnSpc>
                <a:spcPct val="115000"/>
              </a:lnSpc>
              <a:spcBef>
                <a:spcPts val="23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
        <p:nvSpPr>
          <p:cNvPr id="330" name="Google Shape;330;p4"/>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grpSp>
        <p:nvGrpSpPr>
          <p:cNvPr id="382" name="Google Shape;382;p4"/>
          <p:cNvGrpSpPr/>
          <p:nvPr/>
        </p:nvGrpSpPr>
        <p:grpSpPr>
          <a:xfrm rot="10800000" flipV="1">
            <a:off x="6638765" y="-1488029"/>
            <a:ext cx="3689134" cy="2694488"/>
            <a:chOff x="1067625" y="-1658125"/>
            <a:chExt cx="2887550" cy="2526600"/>
          </a:xfrm>
        </p:grpSpPr>
        <p:sp>
          <p:nvSpPr>
            <p:cNvPr id="383" name="Google Shape;383;p4"/>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2354850" y="-1074413"/>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382;p4">
            <a:extLst>
              <a:ext uri="{FF2B5EF4-FFF2-40B4-BE49-F238E27FC236}">
                <a16:creationId xmlns:a16="http://schemas.microsoft.com/office/drawing/2014/main" id="{874197AF-0EC4-2C49-1722-4FD37E2DE988}"/>
              </a:ext>
            </a:extLst>
          </p:cNvPr>
          <p:cNvGrpSpPr/>
          <p:nvPr userDrawn="1"/>
        </p:nvGrpSpPr>
        <p:grpSpPr>
          <a:xfrm rot="5400000">
            <a:off x="-1730596" y="-2473720"/>
            <a:ext cx="3689134" cy="3227984"/>
            <a:chOff x="1067625" y="-1658125"/>
            <a:chExt cx="2887550" cy="2526600"/>
          </a:xfrm>
        </p:grpSpPr>
        <p:sp>
          <p:nvSpPr>
            <p:cNvPr id="3" name="Google Shape;383;p4">
              <a:extLst>
                <a:ext uri="{FF2B5EF4-FFF2-40B4-BE49-F238E27FC236}">
                  <a16:creationId xmlns:a16="http://schemas.microsoft.com/office/drawing/2014/main" id="{883AA6BA-A5F9-0229-0603-46C6D349EBF9}"/>
                </a:ext>
              </a:extLst>
            </p:cNvPr>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4;p4">
              <a:extLst>
                <a:ext uri="{FF2B5EF4-FFF2-40B4-BE49-F238E27FC236}">
                  <a16:creationId xmlns:a16="http://schemas.microsoft.com/office/drawing/2014/main" id="{3F2DC251-7A4D-D1C9-84C1-6214293A3439}"/>
                </a:ext>
              </a:extLst>
            </p:cNvPr>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5;p4">
              <a:extLst>
                <a:ext uri="{FF2B5EF4-FFF2-40B4-BE49-F238E27FC236}">
                  <a16:creationId xmlns:a16="http://schemas.microsoft.com/office/drawing/2014/main" id="{16CF2B70-3630-7C64-7BD4-3E1B9516DB2D}"/>
                </a:ext>
              </a:extLst>
            </p:cNvPr>
            <p:cNvSpPr/>
            <p:nvPr/>
          </p:nvSpPr>
          <p:spPr>
            <a:xfrm>
              <a:off x="2354850" y="-1074413"/>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6;p4">
              <a:extLst>
                <a:ext uri="{FF2B5EF4-FFF2-40B4-BE49-F238E27FC236}">
                  <a16:creationId xmlns:a16="http://schemas.microsoft.com/office/drawing/2014/main" id="{776B3D7E-8786-A2DD-6CFC-76EFB9AC7985}"/>
                </a:ext>
              </a:extLst>
            </p:cNvPr>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7;p4">
              <a:extLst>
                <a:ext uri="{FF2B5EF4-FFF2-40B4-BE49-F238E27FC236}">
                  <a16:creationId xmlns:a16="http://schemas.microsoft.com/office/drawing/2014/main" id="{03DBA3F6-5266-4A70-860E-65FFE4B7ED1E}"/>
                </a:ext>
              </a:extLst>
            </p:cNvPr>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8;p4">
              <a:extLst>
                <a:ext uri="{FF2B5EF4-FFF2-40B4-BE49-F238E27FC236}">
                  <a16:creationId xmlns:a16="http://schemas.microsoft.com/office/drawing/2014/main" id="{3B21BDC4-EE2B-506C-DE1B-AFEAF63FB953}"/>
                </a:ext>
              </a:extLst>
            </p:cNvPr>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oogle Shape;331;p4">
            <a:extLst>
              <a:ext uri="{FF2B5EF4-FFF2-40B4-BE49-F238E27FC236}">
                <a16:creationId xmlns:a16="http://schemas.microsoft.com/office/drawing/2014/main" id="{5A1F41DD-790B-A458-DEBD-E13CB6CD9EB0}"/>
              </a:ext>
            </a:extLst>
          </p:cNvPr>
          <p:cNvGrpSpPr/>
          <p:nvPr userDrawn="1"/>
        </p:nvGrpSpPr>
        <p:grpSpPr>
          <a:xfrm flipH="1">
            <a:off x="6039406" y="4699121"/>
            <a:ext cx="2638315" cy="918821"/>
            <a:chOff x="238125" y="1025750"/>
            <a:chExt cx="844450" cy="1409050"/>
          </a:xfrm>
        </p:grpSpPr>
        <p:sp>
          <p:nvSpPr>
            <p:cNvPr id="10" name="Google Shape;332;p4">
              <a:extLst>
                <a:ext uri="{FF2B5EF4-FFF2-40B4-BE49-F238E27FC236}">
                  <a16:creationId xmlns:a16="http://schemas.microsoft.com/office/drawing/2014/main" id="{E03443E6-74D1-D8E5-998A-296839F3B4D7}"/>
                </a:ext>
              </a:extLst>
            </p:cNvPr>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3;p4">
              <a:extLst>
                <a:ext uri="{FF2B5EF4-FFF2-40B4-BE49-F238E27FC236}">
                  <a16:creationId xmlns:a16="http://schemas.microsoft.com/office/drawing/2014/main" id="{669F37BB-59B2-C5CA-EF3F-0BC9C511E422}"/>
                </a:ext>
              </a:extLst>
            </p:cNvPr>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4;p4">
              <a:extLst>
                <a:ext uri="{FF2B5EF4-FFF2-40B4-BE49-F238E27FC236}">
                  <a16:creationId xmlns:a16="http://schemas.microsoft.com/office/drawing/2014/main" id="{B6AB485A-74E8-5E3D-5D48-4BEF1F4274CA}"/>
                </a:ext>
              </a:extLst>
            </p:cNvPr>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5;p4">
              <a:extLst>
                <a:ext uri="{FF2B5EF4-FFF2-40B4-BE49-F238E27FC236}">
                  <a16:creationId xmlns:a16="http://schemas.microsoft.com/office/drawing/2014/main" id="{FC6225AA-906A-6E54-0F09-62E3F0F26BE6}"/>
                </a:ext>
              </a:extLst>
            </p:cNvPr>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6;p4">
              <a:extLst>
                <a:ext uri="{FF2B5EF4-FFF2-40B4-BE49-F238E27FC236}">
                  <a16:creationId xmlns:a16="http://schemas.microsoft.com/office/drawing/2014/main" id="{7508583E-5D3A-9567-9DE6-0EE285B93839}"/>
                </a:ext>
              </a:extLst>
            </p:cNvPr>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7;p4">
              <a:extLst>
                <a:ext uri="{FF2B5EF4-FFF2-40B4-BE49-F238E27FC236}">
                  <a16:creationId xmlns:a16="http://schemas.microsoft.com/office/drawing/2014/main" id="{5D6AFA0E-2CC0-B417-47C6-EBE55781949A}"/>
                </a:ext>
              </a:extLst>
            </p:cNvPr>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p4">
              <a:extLst>
                <a:ext uri="{FF2B5EF4-FFF2-40B4-BE49-F238E27FC236}">
                  <a16:creationId xmlns:a16="http://schemas.microsoft.com/office/drawing/2014/main" id="{6EC62B7E-2748-9DBF-3F66-922A1AE339DF}"/>
                </a:ext>
              </a:extLst>
            </p:cNvPr>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p4">
              <a:extLst>
                <a:ext uri="{FF2B5EF4-FFF2-40B4-BE49-F238E27FC236}">
                  <a16:creationId xmlns:a16="http://schemas.microsoft.com/office/drawing/2014/main" id="{3E5A42EE-DF32-5C5B-661E-83FC3F6EBE2E}"/>
                </a:ext>
              </a:extLst>
            </p:cNvPr>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0;p4">
              <a:extLst>
                <a:ext uri="{FF2B5EF4-FFF2-40B4-BE49-F238E27FC236}">
                  <a16:creationId xmlns:a16="http://schemas.microsoft.com/office/drawing/2014/main" id="{D092FF68-8111-C251-ACB0-328E61ACE615}"/>
                </a:ext>
              </a:extLst>
            </p:cNvPr>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1;p4">
              <a:extLst>
                <a:ext uri="{FF2B5EF4-FFF2-40B4-BE49-F238E27FC236}">
                  <a16:creationId xmlns:a16="http://schemas.microsoft.com/office/drawing/2014/main" id="{1DE1FABD-AB17-968E-CAD4-A1C71E5B1ADD}"/>
                </a:ext>
              </a:extLst>
            </p:cNvPr>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2;p4">
              <a:extLst>
                <a:ext uri="{FF2B5EF4-FFF2-40B4-BE49-F238E27FC236}">
                  <a16:creationId xmlns:a16="http://schemas.microsoft.com/office/drawing/2014/main" id="{830DF59F-7B3E-0859-A16B-CA24233FC57B}"/>
                </a:ext>
              </a:extLst>
            </p:cNvPr>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3;p4">
              <a:extLst>
                <a:ext uri="{FF2B5EF4-FFF2-40B4-BE49-F238E27FC236}">
                  <a16:creationId xmlns:a16="http://schemas.microsoft.com/office/drawing/2014/main" id="{342AD50B-5C3C-4263-F765-1643509EED53}"/>
                </a:ext>
              </a:extLst>
            </p:cNvPr>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4;p4">
              <a:extLst>
                <a:ext uri="{FF2B5EF4-FFF2-40B4-BE49-F238E27FC236}">
                  <a16:creationId xmlns:a16="http://schemas.microsoft.com/office/drawing/2014/main" id="{4462AAA3-9124-F6BC-DE0C-CB1233D51342}"/>
                </a:ext>
              </a:extLst>
            </p:cNvPr>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5;p4">
              <a:extLst>
                <a:ext uri="{FF2B5EF4-FFF2-40B4-BE49-F238E27FC236}">
                  <a16:creationId xmlns:a16="http://schemas.microsoft.com/office/drawing/2014/main" id="{AB484FA7-C199-4296-0F4C-D52D01685C77}"/>
                </a:ext>
              </a:extLst>
            </p:cNvPr>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6;p4">
              <a:extLst>
                <a:ext uri="{FF2B5EF4-FFF2-40B4-BE49-F238E27FC236}">
                  <a16:creationId xmlns:a16="http://schemas.microsoft.com/office/drawing/2014/main" id="{AF0DF5E8-3156-E3E2-60D1-C0CBAAA8EAFE}"/>
                </a:ext>
              </a:extLst>
            </p:cNvPr>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7;p4">
              <a:extLst>
                <a:ext uri="{FF2B5EF4-FFF2-40B4-BE49-F238E27FC236}">
                  <a16:creationId xmlns:a16="http://schemas.microsoft.com/office/drawing/2014/main" id="{DAA489CB-0DAB-62D2-4425-1D24D3E89072}"/>
                </a:ext>
              </a:extLst>
            </p:cNvPr>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8;p4">
              <a:extLst>
                <a:ext uri="{FF2B5EF4-FFF2-40B4-BE49-F238E27FC236}">
                  <a16:creationId xmlns:a16="http://schemas.microsoft.com/office/drawing/2014/main" id="{FEA3828D-7078-8594-C81A-21EB23DCC940}"/>
                </a:ext>
              </a:extLst>
            </p:cNvPr>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9;p4">
              <a:extLst>
                <a:ext uri="{FF2B5EF4-FFF2-40B4-BE49-F238E27FC236}">
                  <a16:creationId xmlns:a16="http://schemas.microsoft.com/office/drawing/2014/main" id="{7A40BC13-5282-B52F-52D4-1D149CB33DF8}"/>
                </a:ext>
              </a:extLst>
            </p:cNvPr>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0;p4">
              <a:extLst>
                <a:ext uri="{FF2B5EF4-FFF2-40B4-BE49-F238E27FC236}">
                  <a16:creationId xmlns:a16="http://schemas.microsoft.com/office/drawing/2014/main" id="{966E2015-89D6-5108-398C-3D669F76DB1F}"/>
                </a:ext>
              </a:extLst>
            </p:cNvPr>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1;p4">
              <a:extLst>
                <a:ext uri="{FF2B5EF4-FFF2-40B4-BE49-F238E27FC236}">
                  <a16:creationId xmlns:a16="http://schemas.microsoft.com/office/drawing/2014/main" id="{9D91AD72-1D9A-7FB8-5A3D-0AAFA9247DCD}"/>
                </a:ext>
              </a:extLst>
            </p:cNvPr>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2;p4">
              <a:extLst>
                <a:ext uri="{FF2B5EF4-FFF2-40B4-BE49-F238E27FC236}">
                  <a16:creationId xmlns:a16="http://schemas.microsoft.com/office/drawing/2014/main" id="{7DEFE220-695B-B19A-516C-CB9F71EDE766}"/>
                </a:ext>
              </a:extLst>
            </p:cNvPr>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3;p4">
              <a:extLst>
                <a:ext uri="{FF2B5EF4-FFF2-40B4-BE49-F238E27FC236}">
                  <a16:creationId xmlns:a16="http://schemas.microsoft.com/office/drawing/2014/main" id="{F331CDF2-26E6-A9EC-64A0-FA85BE0AAF2A}"/>
                </a:ext>
              </a:extLst>
            </p:cNvPr>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4;p4">
              <a:extLst>
                <a:ext uri="{FF2B5EF4-FFF2-40B4-BE49-F238E27FC236}">
                  <a16:creationId xmlns:a16="http://schemas.microsoft.com/office/drawing/2014/main" id="{58E68AAE-087F-EE94-7143-B43BFF140856}"/>
                </a:ext>
              </a:extLst>
            </p:cNvPr>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5;p4">
              <a:extLst>
                <a:ext uri="{FF2B5EF4-FFF2-40B4-BE49-F238E27FC236}">
                  <a16:creationId xmlns:a16="http://schemas.microsoft.com/office/drawing/2014/main" id="{BB09441C-E34F-7ED8-5592-4B94C99B955C}"/>
                </a:ext>
              </a:extLst>
            </p:cNvPr>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6;p4">
              <a:extLst>
                <a:ext uri="{FF2B5EF4-FFF2-40B4-BE49-F238E27FC236}">
                  <a16:creationId xmlns:a16="http://schemas.microsoft.com/office/drawing/2014/main" id="{39C908C7-2218-FCEE-EF20-E28BACD26092}"/>
                </a:ext>
              </a:extLst>
            </p:cNvPr>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7;p4">
              <a:extLst>
                <a:ext uri="{FF2B5EF4-FFF2-40B4-BE49-F238E27FC236}">
                  <a16:creationId xmlns:a16="http://schemas.microsoft.com/office/drawing/2014/main" id="{C598FD4F-7F00-3D30-38D9-EDEA8CD20729}"/>
                </a:ext>
              </a:extLst>
            </p:cNvPr>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8;p4">
              <a:extLst>
                <a:ext uri="{FF2B5EF4-FFF2-40B4-BE49-F238E27FC236}">
                  <a16:creationId xmlns:a16="http://schemas.microsoft.com/office/drawing/2014/main" id="{D47C7CF3-C844-4244-D5CB-310884083F7C}"/>
                </a:ext>
              </a:extLst>
            </p:cNvPr>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p4">
              <a:extLst>
                <a:ext uri="{FF2B5EF4-FFF2-40B4-BE49-F238E27FC236}">
                  <a16:creationId xmlns:a16="http://schemas.microsoft.com/office/drawing/2014/main" id="{C23B1FF8-23B0-E1B9-0E97-71759769AE7B}"/>
                </a:ext>
              </a:extLst>
            </p:cNvPr>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p4">
              <a:extLst>
                <a:ext uri="{FF2B5EF4-FFF2-40B4-BE49-F238E27FC236}">
                  <a16:creationId xmlns:a16="http://schemas.microsoft.com/office/drawing/2014/main" id="{8584CF4E-2DD2-06E4-742C-D6AF2A8B43D2}"/>
                </a:ext>
              </a:extLst>
            </p:cNvPr>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p4">
              <a:extLst>
                <a:ext uri="{FF2B5EF4-FFF2-40B4-BE49-F238E27FC236}">
                  <a16:creationId xmlns:a16="http://schemas.microsoft.com/office/drawing/2014/main" id="{D626CD0A-4365-86D6-5E4D-199AF1EE60A2}"/>
                </a:ext>
              </a:extLst>
            </p:cNvPr>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2;p4">
              <a:extLst>
                <a:ext uri="{FF2B5EF4-FFF2-40B4-BE49-F238E27FC236}">
                  <a16:creationId xmlns:a16="http://schemas.microsoft.com/office/drawing/2014/main" id="{71AD210C-995C-438D-9466-9F1137551599}"/>
                </a:ext>
              </a:extLst>
            </p:cNvPr>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3;p4">
              <a:extLst>
                <a:ext uri="{FF2B5EF4-FFF2-40B4-BE49-F238E27FC236}">
                  <a16:creationId xmlns:a16="http://schemas.microsoft.com/office/drawing/2014/main" id="{513EDDB2-51A8-785D-6E4F-F875BB02F843}"/>
                </a:ext>
              </a:extLst>
            </p:cNvPr>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4;p4">
              <a:extLst>
                <a:ext uri="{FF2B5EF4-FFF2-40B4-BE49-F238E27FC236}">
                  <a16:creationId xmlns:a16="http://schemas.microsoft.com/office/drawing/2014/main" id="{C837CB16-EC57-6EA2-B74F-1285E83E4F27}"/>
                </a:ext>
              </a:extLst>
            </p:cNvPr>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5;p4">
              <a:extLst>
                <a:ext uri="{FF2B5EF4-FFF2-40B4-BE49-F238E27FC236}">
                  <a16:creationId xmlns:a16="http://schemas.microsoft.com/office/drawing/2014/main" id="{B6F2A287-7470-8E1B-9D69-260DB91CBA2A}"/>
                </a:ext>
              </a:extLst>
            </p:cNvPr>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6;p4">
              <a:extLst>
                <a:ext uri="{FF2B5EF4-FFF2-40B4-BE49-F238E27FC236}">
                  <a16:creationId xmlns:a16="http://schemas.microsoft.com/office/drawing/2014/main" id="{2A174EC2-C00E-6D95-6708-B48717BD3FC8}"/>
                </a:ext>
              </a:extLst>
            </p:cNvPr>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7;p4">
              <a:extLst>
                <a:ext uri="{FF2B5EF4-FFF2-40B4-BE49-F238E27FC236}">
                  <a16:creationId xmlns:a16="http://schemas.microsoft.com/office/drawing/2014/main" id="{58C27BB1-B835-7AA1-9C83-14DC89240D32}"/>
                </a:ext>
              </a:extLst>
            </p:cNvPr>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8;p4">
              <a:extLst>
                <a:ext uri="{FF2B5EF4-FFF2-40B4-BE49-F238E27FC236}">
                  <a16:creationId xmlns:a16="http://schemas.microsoft.com/office/drawing/2014/main" id="{07DF57A8-7AF0-27E8-5390-06A19D37EAD1}"/>
                </a:ext>
              </a:extLst>
            </p:cNvPr>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9;p4">
              <a:extLst>
                <a:ext uri="{FF2B5EF4-FFF2-40B4-BE49-F238E27FC236}">
                  <a16:creationId xmlns:a16="http://schemas.microsoft.com/office/drawing/2014/main" id="{1C3FAD21-A7A9-C3CB-B932-E07BE664893B}"/>
                </a:ext>
              </a:extLst>
            </p:cNvPr>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0;p4">
              <a:extLst>
                <a:ext uri="{FF2B5EF4-FFF2-40B4-BE49-F238E27FC236}">
                  <a16:creationId xmlns:a16="http://schemas.microsoft.com/office/drawing/2014/main" id="{0E38CEA8-BC96-45A5-1FAD-B80FA78AAD21}"/>
                </a:ext>
              </a:extLst>
            </p:cNvPr>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1;p4">
              <a:extLst>
                <a:ext uri="{FF2B5EF4-FFF2-40B4-BE49-F238E27FC236}">
                  <a16:creationId xmlns:a16="http://schemas.microsoft.com/office/drawing/2014/main" id="{949AB110-EC90-5DF2-FF69-F5114A8009C9}"/>
                </a:ext>
              </a:extLst>
            </p:cNvPr>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2;p4">
              <a:extLst>
                <a:ext uri="{FF2B5EF4-FFF2-40B4-BE49-F238E27FC236}">
                  <a16:creationId xmlns:a16="http://schemas.microsoft.com/office/drawing/2014/main" id="{9E90128D-1C7B-58FD-3326-5FCF6D044E71}"/>
                </a:ext>
              </a:extLst>
            </p:cNvPr>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3;p4">
              <a:extLst>
                <a:ext uri="{FF2B5EF4-FFF2-40B4-BE49-F238E27FC236}">
                  <a16:creationId xmlns:a16="http://schemas.microsoft.com/office/drawing/2014/main" id="{78865FD6-BCA6-CE10-9B23-AB301F023F12}"/>
                </a:ext>
              </a:extLst>
            </p:cNvPr>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4;p4">
              <a:extLst>
                <a:ext uri="{FF2B5EF4-FFF2-40B4-BE49-F238E27FC236}">
                  <a16:creationId xmlns:a16="http://schemas.microsoft.com/office/drawing/2014/main" id="{2BC2CC18-A021-D00B-2264-EA60131B9BC0}"/>
                </a:ext>
              </a:extLst>
            </p:cNvPr>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5;p4">
              <a:extLst>
                <a:ext uri="{FF2B5EF4-FFF2-40B4-BE49-F238E27FC236}">
                  <a16:creationId xmlns:a16="http://schemas.microsoft.com/office/drawing/2014/main" id="{1E44A289-1611-E8CE-E095-DA27E522F695}"/>
                </a:ext>
              </a:extLst>
            </p:cNvPr>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6;p4">
              <a:extLst>
                <a:ext uri="{FF2B5EF4-FFF2-40B4-BE49-F238E27FC236}">
                  <a16:creationId xmlns:a16="http://schemas.microsoft.com/office/drawing/2014/main" id="{2ADE3230-1ECE-5CB7-DF0D-9DEA0149FFEC}"/>
                </a:ext>
              </a:extLst>
            </p:cNvPr>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7;p4">
              <a:extLst>
                <a:ext uri="{FF2B5EF4-FFF2-40B4-BE49-F238E27FC236}">
                  <a16:creationId xmlns:a16="http://schemas.microsoft.com/office/drawing/2014/main" id="{E10ECD6A-EE3B-4F64-F622-F8BF20117FDB}"/>
                </a:ext>
              </a:extLst>
            </p:cNvPr>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8;p4">
              <a:extLst>
                <a:ext uri="{FF2B5EF4-FFF2-40B4-BE49-F238E27FC236}">
                  <a16:creationId xmlns:a16="http://schemas.microsoft.com/office/drawing/2014/main" id="{1AC1C322-24DB-A1DB-5377-414DD79A02E2}"/>
                </a:ext>
              </a:extLst>
            </p:cNvPr>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9;p4">
              <a:extLst>
                <a:ext uri="{FF2B5EF4-FFF2-40B4-BE49-F238E27FC236}">
                  <a16:creationId xmlns:a16="http://schemas.microsoft.com/office/drawing/2014/main" id="{BF3C920A-9AC0-3327-152B-B5D601FBC934}"/>
                </a:ext>
              </a:extLst>
            </p:cNvPr>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0;p4">
              <a:extLst>
                <a:ext uri="{FF2B5EF4-FFF2-40B4-BE49-F238E27FC236}">
                  <a16:creationId xmlns:a16="http://schemas.microsoft.com/office/drawing/2014/main" id="{53BA6564-9E8D-5DDF-A5A0-1F213596C9E9}"/>
                </a:ext>
              </a:extLst>
            </p:cNvPr>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1;p4">
              <a:extLst>
                <a:ext uri="{FF2B5EF4-FFF2-40B4-BE49-F238E27FC236}">
                  <a16:creationId xmlns:a16="http://schemas.microsoft.com/office/drawing/2014/main" id="{555593DB-4779-FD83-DEB6-9096BFE17FCC}"/>
                </a:ext>
              </a:extLst>
            </p:cNvPr>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331;p4">
            <a:extLst>
              <a:ext uri="{FF2B5EF4-FFF2-40B4-BE49-F238E27FC236}">
                <a16:creationId xmlns:a16="http://schemas.microsoft.com/office/drawing/2014/main" id="{0EBC4E1A-CFCE-27C2-0C34-887C13C24A0D}"/>
              </a:ext>
            </a:extLst>
          </p:cNvPr>
          <p:cNvGrpSpPr/>
          <p:nvPr userDrawn="1"/>
        </p:nvGrpSpPr>
        <p:grpSpPr>
          <a:xfrm flipH="1">
            <a:off x="8736458" y="3757655"/>
            <a:ext cx="2638315" cy="4402295"/>
            <a:chOff x="238125" y="1025750"/>
            <a:chExt cx="844450" cy="1409050"/>
          </a:xfrm>
        </p:grpSpPr>
        <p:sp>
          <p:nvSpPr>
            <p:cNvPr id="428" name="Google Shape;332;p4">
              <a:extLst>
                <a:ext uri="{FF2B5EF4-FFF2-40B4-BE49-F238E27FC236}">
                  <a16:creationId xmlns:a16="http://schemas.microsoft.com/office/drawing/2014/main" id="{CC063CEA-6ECF-5172-0CB1-73D4CD6A52E5}"/>
                </a:ext>
              </a:extLst>
            </p:cNvPr>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33;p4">
              <a:extLst>
                <a:ext uri="{FF2B5EF4-FFF2-40B4-BE49-F238E27FC236}">
                  <a16:creationId xmlns:a16="http://schemas.microsoft.com/office/drawing/2014/main" id="{BB2D96FC-48B9-FADF-7ACD-AC7945097268}"/>
                </a:ext>
              </a:extLst>
            </p:cNvPr>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34;p4">
              <a:extLst>
                <a:ext uri="{FF2B5EF4-FFF2-40B4-BE49-F238E27FC236}">
                  <a16:creationId xmlns:a16="http://schemas.microsoft.com/office/drawing/2014/main" id="{FBF863CB-071B-243B-5439-4DA6D5E38093}"/>
                </a:ext>
              </a:extLst>
            </p:cNvPr>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35;p4">
              <a:extLst>
                <a:ext uri="{FF2B5EF4-FFF2-40B4-BE49-F238E27FC236}">
                  <a16:creationId xmlns:a16="http://schemas.microsoft.com/office/drawing/2014/main" id="{B7FF7CEE-1FFF-A2EF-2ACB-C4809A7022F1}"/>
                </a:ext>
              </a:extLst>
            </p:cNvPr>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36;p4">
              <a:extLst>
                <a:ext uri="{FF2B5EF4-FFF2-40B4-BE49-F238E27FC236}">
                  <a16:creationId xmlns:a16="http://schemas.microsoft.com/office/drawing/2014/main" id="{00C3D1ED-84BD-82F8-702D-D074186BE514}"/>
                </a:ext>
              </a:extLst>
            </p:cNvPr>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37;p4">
              <a:extLst>
                <a:ext uri="{FF2B5EF4-FFF2-40B4-BE49-F238E27FC236}">
                  <a16:creationId xmlns:a16="http://schemas.microsoft.com/office/drawing/2014/main" id="{80A7B1BD-3C02-C72F-A202-D7B015AB0F6C}"/>
                </a:ext>
              </a:extLst>
            </p:cNvPr>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38;p4">
              <a:extLst>
                <a:ext uri="{FF2B5EF4-FFF2-40B4-BE49-F238E27FC236}">
                  <a16:creationId xmlns:a16="http://schemas.microsoft.com/office/drawing/2014/main" id="{AAF98985-95D3-5C29-9F9E-A9C6A3B721FC}"/>
                </a:ext>
              </a:extLst>
            </p:cNvPr>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39;p4">
              <a:extLst>
                <a:ext uri="{FF2B5EF4-FFF2-40B4-BE49-F238E27FC236}">
                  <a16:creationId xmlns:a16="http://schemas.microsoft.com/office/drawing/2014/main" id="{E51724F1-6FF2-87CE-2393-A03A4D0A5D21}"/>
                </a:ext>
              </a:extLst>
            </p:cNvPr>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40;p4">
              <a:extLst>
                <a:ext uri="{FF2B5EF4-FFF2-40B4-BE49-F238E27FC236}">
                  <a16:creationId xmlns:a16="http://schemas.microsoft.com/office/drawing/2014/main" id="{91264D8B-DAC9-0C98-6E95-698A0024EDF4}"/>
                </a:ext>
              </a:extLst>
            </p:cNvPr>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41;p4">
              <a:extLst>
                <a:ext uri="{FF2B5EF4-FFF2-40B4-BE49-F238E27FC236}">
                  <a16:creationId xmlns:a16="http://schemas.microsoft.com/office/drawing/2014/main" id="{AFA1C7B6-7297-2A08-10CD-478023ABC18A}"/>
                </a:ext>
              </a:extLst>
            </p:cNvPr>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42;p4">
              <a:extLst>
                <a:ext uri="{FF2B5EF4-FFF2-40B4-BE49-F238E27FC236}">
                  <a16:creationId xmlns:a16="http://schemas.microsoft.com/office/drawing/2014/main" id="{C10A267F-862C-3A9D-C17F-14C8E2B10802}"/>
                </a:ext>
              </a:extLst>
            </p:cNvPr>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43;p4">
              <a:extLst>
                <a:ext uri="{FF2B5EF4-FFF2-40B4-BE49-F238E27FC236}">
                  <a16:creationId xmlns:a16="http://schemas.microsoft.com/office/drawing/2014/main" id="{F9CD0586-9353-0298-C552-504CE2454A8B}"/>
                </a:ext>
              </a:extLst>
            </p:cNvPr>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44;p4">
              <a:extLst>
                <a:ext uri="{FF2B5EF4-FFF2-40B4-BE49-F238E27FC236}">
                  <a16:creationId xmlns:a16="http://schemas.microsoft.com/office/drawing/2014/main" id="{42542888-D3B3-9210-CB13-B1471F04D9FA}"/>
                </a:ext>
              </a:extLst>
            </p:cNvPr>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45;p4">
              <a:extLst>
                <a:ext uri="{FF2B5EF4-FFF2-40B4-BE49-F238E27FC236}">
                  <a16:creationId xmlns:a16="http://schemas.microsoft.com/office/drawing/2014/main" id="{FDC7036D-4580-9251-F07E-410B6E8C5ED4}"/>
                </a:ext>
              </a:extLst>
            </p:cNvPr>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46;p4">
              <a:extLst>
                <a:ext uri="{FF2B5EF4-FFF2-40B4-BE49-F238E27FC236}">
                  <a16:creationId xmlns:a16="http://schemas.microsoft.com/office/drawing/2014/main" id="{2B3D6668-192E-CB1C-C8DC-C0A1F4046877}"/>
                </a:ext>
              </a:extLst>
            </p:cNvPr>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47;p4">
              <a:extLst>
                <a:ext uri="{FF2B5EF4-FFF2-40B4-BE49-F238E27FC236}">
                  <a16:creationId xmlns:a16="http://schemas.microsoft.com/office/drawing/2014/main" id="{A19BD4BC-7350-C072-DFA6-D561BEC8EDB5}"/>
                </a:ext>
              </a:extLst>
            </p:cNvPr>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48;p4">
              <a:extLst>
                <a:ext uri="{FF2B5EF4-FFF2-40B4-BE49-F238E27FC236}">
                  <a16:creationId xmlns:a16="http://schemas.microsoft.com/office/drawing/2014/main" id="{451DD633-6228-46AD-9EF6-314F08DA35E1}"/>
                </a:ext>
              </a:extLst>
            </p:cNvPr>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49;p4">
              <a:extLst>
                <a:ext uri="{FF2B5EF4-FFF2-40B4-BE49-F238E27FC236}">
                  <a16:creationId xmlns:a16="http://schemas.microsoft.com/office/drawing/2014/main" id="{B4DB331A-BF5D-BBD7-4E23-F1C4D55B859C}"/>
                </a:ext>
              </a:extLst>
            </p:cNvPr>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50;p4">
              <a:extLst>
                <a:ext uri="{FF2B5EF4-FFF2-40B4-BE49-F238E27FC236}">
                  <a16:creationId xmlns:a16="http://schemas.microsoft.com/office/drawing/2014/main" id="{0726A5BE-C504-0F8D-DA00-DC0C260B3980}"/>
                </a:ext>
              </a:extLst>
            </p:cNvPr>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51;p4">
              <a:extLst>
                <a:ext uri="{FF2B5EF4-FFF2-40B4-BE49-F238E27FC236}">
                  <a16:creationId xmlns:a16="http://schemas.microsoft.com/office/drawing/2014/main" id="{77F11E1F-1E39-62C5-E779-E0304CFA0AF9}"/>
                </a:ext>
              </a:extLst>
            </p:cNvPr>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52;p4">
              <a:extLst>
                <a:ext uri="{FF2B5EF4-FFF2-40B4-BE49-F238E27FC236}">
                  <a16:creationId xmlns:a16="http://schemas.microsoft.com/office/drawing/2014/main" id="{20E3A479-CC7F-047C-71DB-E3EB279297B1}"/>
                </a:ext>
              </a:extLst>
            </p:cNvPr>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53;p4">
              <a:extLst>
                <a:ext uri="{FF2B5EF4-FFF2-40B4-BE49-F238E27FC236}">
                  <a16:creationId xmlns:a16="http://schemas.microsoft.com/office/drawing/2014/main" id="{8E1BE9A2-2C2E-550B-CBE7-D29DF2C9C3E6}"/>
                </a:ext>
              </a:extLst>
            </p:cNvPr>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54;p4">
              <a:extLst>
                <a:ext uri="{FF2B5EF4-FFF2-40B4-BE49-F238E27FC236}">
                  <a16:creationId xmlns:a16="http://schemas.microsoft.com/office/drawing/2014/main" id="{1EC6BF64-5379-5021-D79E-265960096F4A}"/>
                </a:ext>
              </a:extLst>
            </p:cNvPr>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55;p4">
              <a:extLst>
                <a:ext uri="{FF2B5EF4-FFF2-40B4-BE49-F238E27FC236}">
                  <a16:creationId xmlns:a16="http://schemas.microsoft.com/office/drawing/2014/main" id="{5701F052-B41C-D848-3EB3-9C6F0A906C3A}"/>
                </a:ext>
              </a:extLst>
            </p:cNvPr>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56;p4">
              <a:extLst>
                <a:ext uri="{FF2B5EF4-FFF2-40B4-BE49-F238E27FC236}">
                  <a16:creationId xmlns:a16="http://schemas.microsoft.com/office/drawing/2014/main" id="{6F180AC1-972B-34D0-753C-3EA35B01AB67}"/>
                </a:ext>
              </a:extLst>
            </p:cNvPr>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57;p4">
              <a:extLst>
                <a:ext uri="{FF2B5EF4-FFF2-40B4-BE49-F238E27FC236}">
                  <a16:creationId xmlns:a16="http://schemas.microsoft.com/office/drawing/2014/main" id="{D9891E55-0A6D-F2A7-A24F-C8A061357292}"/>
                </a:ext>
              </a:extLst>
            </p:cNvPr>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58;p4">
              <a:extLst>
                <a:ext uri="{FF2B5EF4-FFF2-40B4-BE49-F238E27FC236}">
                  <a16:creationId xmlns:a16="http://schemas.microsoft.com/office/drawing/2014/main" id="{B8FB3599-3CB8-5E7D-09F8-FFBEF193C695}"/>
                </a:ext>
              </a:extLst>
            </p:cNvPr>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59;p4">
              <a:extLst>
                <a:ext uri="{FF2B5EF4-FFF2-40B4-BE49-F238E27FC236}">
                  <a16:creationId xmlns:a16="http://schemas.microsoft.com/office/drawing/2014/main" id="{F8E91D42-CFB1-191F-CAA4-309D1B13387D}"/>
                </a:ext>
              </a:extLst>
            </p:cNvPr>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60;p4">
              <a:extLst>
                <a:ext uri="{FF2B5EF4-FFF2-40B4-BE49-F238E27FC236}">
                  <a16:creationId xmlns:a16="http://schemas.microsoft.com/office/drawing/2014/main" id="{769CAD25-949D-7DDB-0349-E0F42846CFBB}"/>
                </a:ext>
              </a:extLst>
            </p:cNvPr>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61;p4">
              <a:extLst>
                <a:ext uri="{FF2B5EF4-FFF2-40B4-BE49-F238E27FC236}">
                  <a16:creationId xmlns:a16="http://schemas.microsoft.com/office/drawing/2014/main" id="{9E6700B1-5901-3415-5637-C6481E405AC5}"/>
                </a:ext>
              </a:extLst>
            </p:cNvPr>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62;p4">
              <a:extLst>
                <a:ext uri="{FF2B5EF4-FFF2-40B4-BE49-F238E27FC236}">
                  <a16:creationId xmlns:a16="http://schemas.microsoft.com/office/drawing/2014/main" id="{4BEFF80D-D098-1758-110C-92C922FCFE23}"/>
                </a:ext>
              </a:extLst>
            </p:cNvPr>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63;p4">
              <a:extLst>
                <a:ext uri="{FF2B5EF4-FFF2-40B4-BE49-F238E27FC236}">
                  <a16:creationId xmlns:a16="http://schemas.microsoft.com/office/drawing/2014/main" id="{6A2E0395-6112-F6AA-3C29-1C57C3842C70}"/>
                </a:ext>
              </a:extLst>
            </p:cNvPr>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64;p4">
              <a:extLst>
                <a:ext uri="{FF2B5EF4-FFF2-40B4-BE49-F238E27FC236}">
                  <a16:creationId xmlns:a16="http://schemas.microsoft.com/office/drawing/2014/main" id="{9B819333-0A03-85E7-B7FE-F6B16A862DCF}"/>
                </a:ext>
              </a:extLst>
            </p:cNvPr>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65;p4">
              <a:extLst>
                <a:ext uri="{FF2B5EF4-FFF2-40B4-BE49-F238E27FC236}">
                  <a16:creationId xmlns:a16="http://schemas.microsoft.com/office/drawing/2014/main" id="{498635B2-4394-6954-C528-2F50A799CAA2}"/>
                </a:ext>
              </a:extLst>
            </p:cNvPr>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66;p4">
              <a:extLst>
                <a:ext uri="{FF2B5EF4-FFF2-40B4-BE49-F238E27FC236}">
                  <a16:creationId xmlns:a16="http://schemas.microsoft.com/office/drawing/2014/main" id="{98CE500C-4CC4-CA24-A564-C5D81D0DB1BE}"/>
                </a:ext>
              </a:extLst>
            </p:cNvPr>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67;p4">
              <a:extLst>
                <a:ext uri="{FF2B5EF4-FFF2-40B4-BE49-F238E27FC236}">
                  <a16:creationId xmlns:a16="http://schemas.microsoft.com/office/drawing/2014/main" id="{25D2CDE1-A2B8-010C-C187-13B6744A6F24}"/>
                </a:ext>
              </a:extLst>
            </p:cNvPr>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68;p4">
              <a:extLst>
                <a:ext uri="{FF2B5EF4-FFF2-40B4-BE49-F238E27FC236}">
                  <a16:creationId xmlns:a16="http://schemas.microsoft.com/office/drawing/2014/main" id="{F3362279-9442-542C-DB63-AD02B9EAEA58}"/>
                </a:ext>
              </a:extLst>
            </p:cNvPr>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69;p4">
              <a:extLst>
                <a:ext uri="{FF2B5EF4-FFF2-40B4-BE49-F238E27FC236}">
                  <a16:creationId xmlns:a16="http://schemas.microsoft.com/office/drawing/2014/main" id="{EB143347-1291-C4F0-F20F-4AD89C21D056}"/>
                </a:ext>
              </a:extLst>
            </p:cNvPr>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70;p4">
              <a:extLst>
                <a:ext uri="{FF2B5EF4-FFF2-40B4-BE49-F238E27FC236}">
                  <a16:creationId xmlns:a16="http://schemas.microsoft.com/office/drawing/2014/main" id="{5828F9AF-5607-0109-0CC6-3F80048C5C17}"/>
                </a:ext>
              </a:extLst>
            </p:cNvPr>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71;p4">
              <a:extLst>
                <a:ext uri="{FF2B5EF4-FFF2-40B4-BE49-F238E27FC236}">
                  <a16:creationId xmlns:a16="http://schemas.microsoft.com/office/drawing/2014/main" id="{C1A55CBE-D3C3-1B81-23CB-1140BCD204AF}"/>
                </a:ext>
              </a:extLst>
            </p:cNvPr>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72;p4">
              <a:extLst>
                <a:ext uri="{FF2B5EF4-FFF2-40B4-BE49-F238E27FC236}">
                  <a16:creationId xmlns:a16="http://schemas.microsoft.com/office/drawing/2014/main" id="{32737C52-0830-7A62-3B58-02702803E273}"/>
                </a:ext>
              </a:extLst>
            </p:cNvPr>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73;p4">
              <a:extLst>
                <a:ext uri="{FF2B5EF4-FFF2-40B4-BE49-F238E27FC236}">
                  <a16:creationId xmlns:a16="http://schemas.microsoft.com/office/drawing/2014/main" id="{D6C5F29A-8DB4-BBF9-BA2F-B20B52404D3D}"/>
                </a:ext>
              </a:extLst>
            </p:cNvPr>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74;p4">
              <a:extLst>
                <a:ext uri="{FF2B5EF4-FFF2-40B4-BE49-F238E27FC236}">
                  <a16:creationId xmlns:a16="http://schemas.microsoft.com/office/drawing/2014/main" id="{A04FBE3E-E524-FBBE-A01D-6C3FA433783F}"/>
                </a:ext>
              </a:extLst>
            </p:cNvPr>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75;p4">
              <a:extLst>
                <a:ext uri="{FF2B5EF4-FFF2-40B4-BE49-F238E27FC236}">
                  <a16:creationId xmlns:a16="http://schemas.microsoft.com/office/drawing/2014/main" id="{357817E2-07F1-CE4F-36A4-66CEF2EB5E6B}"/>
                </a:ext>
              </a:extLst>
            </p:cNvPr>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76;p4">
              <a:extLst>
                <a:ext uri="{FF2B5EF4-FFF2-40B4-BE49-F238E27FC236}">
                  <a16:creationId xmlns:a16="http://schemas.microsoft.com/office/drawing/2014/main" id="{96AFEC9F-24F1-BB78-34E6-083072B8961A}"/>
                </a:ext>
              </a:extLst>
            </p:cNvPr>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77;p4">
              <a:extLst>
                <a:ext uri="{FF2B5EF4-FFF2-40B4-BE49-F238E27FC236}">
                  <a16:creationId xmlns:a16="http://schemas.microsoft.com/office/drawing/2014/main" id="{915660D6-BEFD-2DA1-850B-8E79AEAAFF57}"/>
                </a:ext>
              </a:extLst>
            </p:cNvPr>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78;p4">
              <a:extLst>
                <a:ext uri="{FF2B5EF4-FFF2-40B4-BE49-F238E27FC236}">
                  <a16:creationId xmlns:a16="http://schemas.microsoft.com/office/drawing/2014/main" id="{05694BA8-58AA-9FD3-EE8B-D2CE8CA27321}"/>
                </a:ext>
              </a:extLst>
            </p:cNvPr>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79;p4">
              <a:extLst>
                <a:ext uri="{FF2B5EF4-FFF2-40B4-BE49-F238E27FC236}">
                  <a16:creationId xmlns:a16="http://schemas.microsoft.com/office/drawing/2014/main" id="{1432CE7D-EB7B-D938-549A-DFCF85C5E2A2}"/>
                </a:ext>
              </a:extLst>
            </p:cNvPr>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80;p4">
              <a:extLst>
                <a:ext uri="{FF2B5EF4-FFF2-40B4-BE49-F238E27FC236}">
                  <a16:creationId xmlns:a16="http://schemas.microsoft.com/office/drawing/2014/main" id="{8882C7EC-A14C-6454-80E8-876411D04D76}"/>
                </a:ext>
              </a:extLst>
            </p:cNvPr>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81;p4">
              <a:extLst>
                <a:ext uri="{FF2B5EF4-FFF2-40B4-BE49-F238E27FC236}">
                  <a16:creationId xmlns:a16="http://schemas.microsoft.com/office/drawing/2014/main" id="{D4D3788B-6C44-DF39-8D12-FE0D1DCF2C6D}"/>
                </a:ext>
              </a:extLst>
            </p:cNvPr>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331;p4">
            <a:extLst>
              <a:ext uri="{FF2B5EF4-FFF2-40B4-BE49-F238E27FC236}">
                <a16:creationId xmlns:a16="http://schemas.microsoft.com/office/drawing/2014/main" id="{03820397-3475-6A35-3B78-867F74169A89}"/>
              </a:ext>
            </a:extLst>
          </p:cNvPr>
          <p:cNvGrpSpPr/>
          <p:nvPr userDrawn="1"/>
        </p:nvGrpSpPr>
        <p:grpSpPr>
          <a:xfrm flipH="1">
            <a:off x="3357780" y="4734748"/>
            <a:ext cx="2638315" cy="918821"/>
            <a:chOff x="238125" y="1025750"/>
            <a:chExt cx="844450" cy="1409050"/>
          </a:xfrm>
        </p:grpSpPr>
        <p:sp>
          <p:nvSpPr>
            <p:cNvPr id="530" name="Google Shape;332;p4">
              <a:extLst>
                <a:ext uri="{FF2B5EF4-FFF2-40B4-BE49-F238E27FC236}">
                  <a16:creationId xmlns:a16="http://schemas.microsoft.com/office/drawing/2014/main" id="{28A433C9-F5DB-8FD5-FFED-1D6ADEDE01A4}"/>
                </a:ext>
              </a:extLst>
            </p:cNvPr>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33;p4">
              <a:extLst>
                <a:ext uri="{FF2B5EF4-FFF2-40B4-BE49-F238E27FC236}">
                  <a16:creationId xmlns:a16="http://schemas.microsoft.com/office/drawing/2014/main" id="{5529D03F-DCCE-7A21-8A8F-BB6227962793}"/>
                </a:ext>
              </a:extLst>
            </p:cNvPr>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34;p4">
              <a:extLst>
                <a:ext uri="{FF2B5EF4-FFF2-40B4-BE49-F238E27FC236}">
                  <a16:creationId xmlns:a16="http://schemas.microsoft.com/office/drawing/2014/main" id="{68171AEE-74B0-20E4-DD54-2917FC80231E}"/>
                </a:ext>
              </a:extLst>
            </p:cNvPr>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35;p4">
              <a:extLst>
                <a:ext uri="{FF2B5EF4-FFF2-40B4-BE49-F238E27FC236}">
                  <a16:creationId xmlns:a16="http://schemas.microsoft.com/office/drawing/2014/main" id="{6313CD21-A895-EADD-480C-046AA091BE8B}"/>
                </a:ext>
              </a:extLst>
            </p:cNvPr>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36;p4">
              <a:extLst>
                <a:ext uri="{FF2B5EF4-FFF2-40B4-BE49-F238E27FC236}">
                  <a16:creationId xmlns:a16="http://schemas.microsoft.com/office/drawing/2014/main" id="{14BFED41-292E-4B3F-DCD4-85843C418E94}"/>
                </a:ext>
              </a:extLst>
            </p:cNvPr>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37;p4">
              <a:extLst>
                <a:ext uri="{FF2B5EF4-FFF2-40B4-BE49-F238E27FC236}">
                  <a16:creationId xmlns:a16="http://schemas.microsoft.com/office/drawing/2014/main" id="{F4AA403E-DC61-80FA-5817-0617463378E2}"/>
                </a:ext>
              </a:extLst>
            </p:cNvPr>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38;p4">
              <a:extLst>
                <a:ext uri="{FF2B5EF4-FFF2-40B4-BE49-F238E27FC236}">
                  <a16:creationId xmlns:a16="http://schemas.microsoft.com/office/drawing/2014/main" id="{037C1F5B-C3C1-15BA-463D-2C3C55273170}"/>
                </a:ext>
              </a:extLst>
            </p:cNvPr>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39;p4">
              <a:extLst>
                <a:ext uri="{FF2B5EF4-FFF2-40B4-BE49-F238E27FC236}">
                  <a16:creationId xmlns:a16="http://schemas.microsoft.com/office/drawing/2014/main" id="{54FB339B-3DBE-6D39-F259-BC418B6EFB7B}"/>
                </a:ext>
              </a:extLst>
            </p:cNvPr>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40;p4">
              <a:extLst>
                <a:ext uri="{FF2B5EF4-FFF2-40B4-BE49-F238E27FC236}">
                  <a16:creationId xmlns:a16="http://schemas.microsoft.com/office/drawing/2014/main" id="{0AC321B8-218B-139E-9144-02872BFBBDD4}"/>
                </a:ext>
              </a:extLst>
            </p:cNvPr>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41;p4">
              <a:extLst>
                <a:ext uri="{FF2B5EF4-FFF2-40B4-BE49-F238E27FC236}">
                  <a16:creationId xmlns:a16="http://schemas.microsoft.com/office/drawing/2014/main" id="{54F6C6E9-13DD-6C13-C6A1-7AEAEEA2463D}"/>
                </a:ext>
              </a:extLst>
            </p:cNvPr>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42;p4">
              <a:extLst>
                <a:ext uri="{FF2B5EF4-FFF2-40B4-BE49-F238E27FC236}">
                  <a16:creationId xmlns:a16="http://schemas.microsoft.com/office/drawing/2014/main" id="{45BAB576-B3F4-687A-FA95-F062280946D6}"/>
                </a:ext>
              </a:extLst>
            </p:cNvPr>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43;p4">
              <a:extLst>
                <a:ext uri="{FF2B5EF4-FFF2-40B4-BE49-F238E27FC236}">
                  <a16:creationId xmlns:a16="http://schemas.microsoft.com/office/drawing/2014/main" id="{7DDA1209-045E-2E29-1AAC-213A3D5F7755}"/>
                </a:ext>
              </a:extLst>
            </p:cNvPr>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44;p4">
              <a:extLst>
                <a:ext uri="{FF2B5EF4-FFF2-40B4-BE49-F238E27FC236}">
                  <a16:creationId xmlns:a16="http://schemas.microsoft.com/office/drawing/2014/main" id="{D9F0053A-B7D3-6125-1976-091C5D6D3862}"/>
                </a:ext>
              </a:extLst>
            </p:cNvPr>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45;p4">
              <a:extLst>
                <a:ext uri="{FF2B5EF4-FFF2-40B4-BE49-F238E27FC236}">
                  <a16:creationId xmlns:a16="http://schemas.microsoft.com/office/drawing/2014/main" id="{1346E799-A98D-5D84-E168-0EA78CB51EA4}"/>
                </a:ext>
              </a:extLst>
            </p:cNvPr>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46;p4">
              <a:extLst>
                <a:ext uri="{FF2B5EF4-FFF2-40B4-BE49-F238E27FC236}">
                  <a16:creationId xmlns:a16="http://schemas.microsoft.com/office/drawing/2014/main" id="{27C1669F-84E8-F2D8-C5FB-0ADAE78A294C}"/>
                </a:ext>
              </a:extLst>
            </p:cNvPr>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47;p4">
              <a:extLst>
                <a:ext uri="{FF2B5EF4-FFF2-40B4-BE49-F238E27FC236}">
                  <a16:creationId xmlns:a16="http://schemas.microsoft.com/office/drawing/2014/main" id="{B19C6546-C569-17BC-C71B-EF789FFCC8E4}"/>
                </a:ext>
              </a:extLst>
            </p:cNvPr>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48;p4">
              <a:extLst>
                <a:ext uri="{FF2B5EF4-FFF2-40B4-BE49-F238E27FC236}">
                  <a16:creationId xmlns:a16="http://schemas.microsoft.com/office/drawing/2014/main" id="{5318D084-9BB9-8E7F-9D82-BE31541C16C4}"/>
                </a:ext>
              </a:extLst>
            </p:cNvPr>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49;p4">
              <a:extLst>
                <a:ext uri="{FF2B5EF4-FFF2-40B4-BE49-F238E27FC236}">
                  <a16:creationId xmlns:a16="http://schemas.microsoft.com/office/drawing/2014/main" id="{1C4FD2E6-8122-9ADB-2D42-F141F86AE3CE}"/>
                </a:ext>
              </a:extLst>
            </p:cNvPr>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50;p4">
              <a:extLst>
                <a:ext uri="{FF2B5EF4-FFF2-40B4-BE49-F238E27FC236}">
                  <a16:creationId xmlns:a16="http://schemas.microsoft.com/office/drawing/2014/main" id="{382A90A9-CCE5-E6E1-36A8-27A9324A00D2}"/>
                </a:ext>
              </a:extLst>
            </p:cNvPr>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51;p4">
              <a:extLst>
                <a:ext uri="{FF2B5EF4-FFF2-40B4-BE49-F238E27FC236}">
                  <a16:creationId xmlns:a16="http://schemas.microsoft.com/office/drawing/2014/main" id="{B954C154-B7AC-4626-A0FB-79ECBBE2979B}"/>
                </a:ext>
              </a:extLst>
            </p:cNvPr>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52;p4">
              <a:extLst>
                <a:ext uri="{FF2B5EF4-FFF2-40B4-BE49-F238E27FC236}">
                  <a16:creationId xmlns:a16="http://schemas.microsoft.com/office/drawing/2014/main" id="{AC02615C-45A7-073E-A285-2C146EBB2F4B}"/>
                </a:ext>
              </a:extLst>
            </p:cNvPr>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53;p4">
              <a:extLst>
                <a:ext uri="{FF2B5EF4-FFF2-40B4-BE49-F238E27FC236}">
                  <a16:creationId xmlns:a16="http://schemas.microsoft.com/office/drawing/2014/main" id="{EC4AA707-5B76-D240-9800-6130349E084A}"/>
                </a:ext>
              </a:extLst>
            </p:cNvPr>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54;p4">
              <a:extLst>
                <a:ext uri="{FF2B5EF4-FFF2-40B4-BE49-F238E27FC236}">
                  <a16:creationId xmlns:a16="http://schemas.microsoft.com/office/drawing/2014/main" id="{8FCFBA7A-BEE9-9ECA-8D92-1AFAD1DEC40E}"/>
                </a:ext>
              </a:extLst>
            </p:cNvPr>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55;p4">
              <a:extLst>
                <a:ext uri="{FF2B5EF4-FFF2-40B4-BE49-F238E27FC236}">
                  <a16:creationId xmlns:a16="http://schemas.microsoft.com/office/drawing/2014/main" id="{47FA15F0-E309-832E-DA67-D6F38FF2F1A9}"/>
                </a:ext>
              </a:extLst>
            </p:cNvPr>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56;p4">
              <a:extLst>
                <a:ext uri="{FF2B5EF4-FFF2-40B4-BE49-F238E27FC236}">
                  <a16:creationId xmlns:a16="http://schemas.microsoft.com/office/drawing/2014/main" id="{3377D1C4-A447-A5FC-6DEC-14590FFF6069}"/>
                </a:ext>
              </a:extLst>
            </p:cNvPr>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57;p4">
              <a:extLst>
                <a:ext uri="{FF2B5EF4-FFF2-40B4-BE49-F238E27FC236}">
                  <a16:creationId xmlns:a16="http://schemas.microsoft.com/office/drawing/2014/main" id="{972F3F00-C9B5-8B65-55C3-3A393643C649}"/>
                </a:ext>
              </a:extLst>
            </p:cNvPr>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58;p4">
              <a:extLst>
                <a:ext uri="{FF2B5EF4-FFF2-40B4-BE49-F238E27FC236}">
                  <a16:creationId xmlns:a16="http://schemas.microsoft.com/office/drawing/2014/main" id="{7A5A2C2B-C922-DCC0-0B0A-7BE110E0A34A}"/>
                </a:ext>
              </a:extLst>
            </p:cNvPr>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59;p4">
              <a:extLst>
                <a:ext uri="{FF2B5EF4-FFF2-40B4-BE49-F238E27FC236}">
                  <a16:creationId xmlns:a16="http://schemas.microsoft.com/office/drawing/2014/main" id="{9F7EB9C5-E129-4E61-75EC-0A1E074D7700}"/>
                </a:ext>
              </a:extLst>
            </p:cNvPr>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60;p4">
              <a:extLst>
                <a:ext uri="{FF2B5EF4-FFF2-40B4-BE49-F238E27FC236}">
                  <a16:creationId xmlns:a16="http://schemas.microsoft.com/office/drawing/2014/main" id="{269DF40B-339E-4BD1-8C4F-2007D0871578}"/>
                </a:ext>
              </a:extLst>
            </p:cNvPr>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61;p4">
              <a:extLst>
                <a:ext uri="{FF2B5EF4-FFF2-40B4-BE49-F238E27FC236}">
                  <a16:creationId xmlns:a16="http://schemas.microsoft.com/office/drawing/2014/main" id="{20F9118F-F660-9180-9660-3A52487263C6}"/>
                </a:ext>
              </a:extLst>
            </p:cNvPr>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62;p4">
              <a:extLst>
                <a:ext uri="{FF2B5EF4-FFF2-40B4-BE49-F238E27FC236}">
                  <a16:creationId xmlns:a16="http://schemas.microsoft.com/office/drawing/2014/main" id="{CF9C7A83-864B-1953-CEA8-7323384EE800}"/>
                </a:ext>
              </a:extLst>
            </p:cNvPr>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63;p4">
              <a:extLst>
                <a:ext uri="{FF2B5EF4-FFF2-40B4-BE49-F238E27FC236}">
                  <a16:creationId xmlns:a16="http://schemas.microsoft.com/office/drawing/2014/main" id="{E771B940-6E74-4208-5AC9-2B73D5769FDA}"/>
                </a:ext>
              </a:extLst>
            </p:cNvPr>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64;p4">
              <a:extLst>
                <a:ext uri="{FF2B5EF4-FFF2-40B4-BE49-F238E27FC236}">
                  <a16:creationId xmlns:a16="http://schemas.microsoft.com/office/drawing/2014/main" id="{AADCF1BF-DCEB-78C1-C466-17901E05E48E}"/>
                </a:ext>
              </a:extLst>
            </p:cNvPr>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65;p4">
              <a:extLst>
                <a:ext uri="{FF2B5EF4-FFF2-40B4-BE49-F238E27FC236}">
                  <a16:creationId xmlns:a16="http://schemas.microsoft.com/office/drawing/2014/main" id="{EE15DAF5-C5BC-4D56-2708-F37137E8B83B}"/>
                </a:ext>
              </a:extLst>
            </p:cNvPr>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66;p4">
              <a:extLst>
                <a:ext uri="{FF2B5EF4-FFF2-40B4-BE49-F238E27FC236}">
                  <a16:creationId xmlns:a16="http://schemas.microsoft.com/office/drawing/2014/main" id="{72800A24-E3E3-5318-1EDA-71E507F87C2C}"/>
                </a:ext>
              </a:extLst>
            </p:cNvPr>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67;p4">
              <a:extLst>
                <a:ext uri="{FF2B5EF4-FFF2-40B4-BE49-F238E27FC236}">
                  <a16:creationId xmlns:a16="http://schemas.microsoft.com/office/drawing/2014/main" id="{50A29B97-B892-275A-C91C-A2208D7B5A54}"/>
                </a:ext>
              </a:extLst>
            </p:cNvPr>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68;p4">
              <a:extLst>
                <a:ext uri="{FF2B5EF4-FFF2-40B4-BE49-F238E27FC236}">
                  <a16:creationId xmlns:a16="http://schemas.microsoft.com/office/drawing/2014/main" id="{51FDF05B-B5E0-5B17-0E71-C680F267D5B2}"/>
                </a:ext>
              </a:extLst>
            </p:cNvPr>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69;p4">
              <a:extLst>
                <a:ext uri="{FF2B5EF4-FFF2-40B4-BE49-F238E27FC236}">
                  <a16:creationId xmlns:a16="http://schemas.microsoft.com/office/drawing/2014/main" id="{B4AB8D5A-9401-8B85-D0C9-2FD5DF23F795}"/>
                </a:ext>
              </a:extLst>
            </p:cNvPr>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70;p4">
              <a:extLst>
                <a:ext uri="{FF2B5EF4-FFF2-40B4-BE49-F238E27FC236}">
                  <a16:creationId xmlns:a16="http://schemas.microsoft.com/office/drawing/2014/main" id="{B978F704-5182-9EAF-2413-A61339F6A655}"/>
                </a:ext>
              </a:extLst>
            </p:cNvPr>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71;p4">
              <a:extLst>
                <a:ext uri="{FF2B5EF4-FFF2-40B4-BE49-F238E27FC236}">
                  <a16:creationId xmlns:a16="http://schemas.microsoft.com/office/drawing/2014/main" id="{9AB51DEC-DF95-EBE8-A7D7-5736BE703480}"/>
                </a:ext>
              </a:extLst>
            </p:cNvPr>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72;p4">
              <a:extLst>
                <a:ext uri="{FF2B5EF4-FFF2-40B4-BE49-F238E27FC236}">
                  <a16:creationId xmlns:a16="http://schemas.microsoft.com/office/drawing/2014/main" id="{117C6005-0F6B-6549-6EA1-F08987626638}"/>
                </a:ext>
              </a:extLst>
            </p:cNvPr>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73;p4">
              <a:extLst>
                <a:ext uri="{FF2B5EF4-FFF2-40B4-BE49-F238E27FC236}">
                  <a16:creationId xmlns:a16="http://schemas.microsoft.com/office/drawing/2014/main" id="{E14B9F42-696A-5DD6-1AD3-82BB63C1ED5C}"/>
                </a:ext>
              </a:extLst>
            </p:cNvPr>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74;p4">
              <a:extLst>
                <a:ext uri="{FF2B5EF4-FFF2-40B4-BE49-F238E27FC236}">
                  <a16:creationId xmlns:a16="http://schemas.microsoft.com/office/drawing/2014/main" id="{67F738C9-D0D0-9473-61EB-72FE94ACC667}"/>
                </a:ext>
              </a:extLst>
            </p:cNvPr>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75;p4">
              <a:extLst>
                <a:ext uri="{FF2B5EF4-FFF2-40B4-BE49-F238E27FC236}">
                  <a16:creationId xmlns:a16="http://schemas.microsoft.com/office/drawing/2014/main" id="{5DEBFF45-45C8-F411-F686-AB538CA77679}"/>
                </a:ext>
              </a:extLst>
            </p:cNvPr>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76;p4">
              <a:extLst>
                <a:ext uri="{FF2B5EF4-FFF2-40B4-BE49-F238E27FC236}">
                  <a16:creationId xmlns:a16="http://schemas.microsoft.com/office/drawing/2014/main" id="{2F4EB26D-9445-377F-6B00-961B278F2C2E}"/>
                </a:ext>
              </a:extLst>
            </p:cNvPr>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77;p4">
              <a:extLst>
                <a:ext uri="{FF2B5EF4-FFF2-40B4-BE49-F238E27FC236}">
                  <a16:creationId xmlns:a16="http://schemas.microsoft.com/office/drawing/2014/main" id="{9339A213-24DD-9654-5FE4-982545E14011}"/>
                </a:ext>
              </a:extLst>
            </p:cNvPr>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78;p4">
              <a:extLst>
                <a:ext uri="{FF2B5EF4-FFF2-40B4-BE49-F238E27FC236}">
                  <a16:creationId xmlns:a16="http://schemas.microsoft.com/office/drawing/2014/main" id="{55CF079B-E3C3-EDFE-2FCC-B5DA973D8F91}"/>
                </a:ext>
              </a:extLst>
            </p:cNvPr>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79;p4">
              <a:extLst>
                <a:ext uri="{FF2B5EF4-FFF2-40B4-BE49-F238E27FC236}">
                  <a16:creationId xmlns:a16="http://schemas.microsoft.com/office/drawing/2014/main" id="{BEA99E0C-EC0F-E6CA-22AE-03C588105CC0}"/>
                </a:ext>
              </a:extLst>
            </p:cNvPr>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80;p4">
              <a:extLst>
                <a:ext uri="{FF2B5EF4-FFF2-40B4-BE49-F238E27FC236}">
                  <a16:creationId xmlns:a16="http://schemas.microsoft.com/office/drawing/2014/main" id="{17D3EAE3-A50A-24BB-94A1-194B2E3B5691}"/>
                </a:ext>
              </a:extLst>
            </p:cNvPr>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81;p4">
              <a:extLst>
                <a:ext uri="{FF2B5EF4-FFF2-40B4-BE49-F238E27FC236}">
                  <a16:creationId xmlns:a16="http://schemas.microsoft.com/office/drawing/2014/main" id="{7FBD5601-C152-DBCC-F2F6-11B85D4607B0}"/>
                </a:ext>
              </a:extLst>
            </p:cNvPr>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331;p4">
            <a:extLst>
              <a:ext uri="{FF2B5EF4-FFF2-40B4-BE49-F238E27FC236}">
                <a16:creationId xmlns:a16="http://schemas.microsoft.com/office/drawing/2014/main" id="{2C7C4B1D-F4E1-A4FF-3D04-8EF4FC76CE25}"/>
              </a:ext>
            </a:extLst>
          </p:cNvPr>
          <p:cNvGrpSpPr/>
          <p:nvPr userDrawn="1"/>
        </p:nvGrpSpPr>
        <p:grpSpPr>
          <a:xfrm flipH="1">
            <a:off x="312504" y="4795841"/>
            <a:ext cx="3000461" cy="918821"/>
            <a:chOff x="238125" y="1025750"/>
            <a:chExt cx="844450" cy="1409050"/>
          </a:xfrm>
        </p:grpSpPr>
        <p:sp>
          <p:nvSpPr>
            <p:cNvPr id="581" name="Google Shape;332;p4">
              <a:extLst>
                <a:ext uri="{FF2B5EF4-FFF2-40B4-BE49-F238E27FC236}">
                  <a16:creationId xmlns:a16="http://schemas.microsoft.com/office/drawing/2014/main" id="{8A36CFE6-FBA9-2A1C-E3E2-7F45DEFBF5CD}"/>
                </a:ext>
              </a:extLst>
            </p:cNvPr>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33;p4">
              <a:extLst>
                <a:ext uri="{FF2B5EF4-FFF2-40B4-BE49-F238E27FC236}">
                  <a16:creationId xmlns:a16="http://schemas.microsoft.com/office/drawing/2014/main" id="{A9A9BD87-12CF-AEB8-9570-E1A12B8E138A}"/>
                </a:ext>
              </a:extLst>
            </p:cNvPr>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34;p4">
              <a:extLst>
                <a:ext uri="{FF2B5EF4-FFF2-40B4-BE49-F238E27FC236}">
                  <a16:creationId xmlns:a16="http://schemas.microsoft.com/office/drawing/2014/main" id="{928348C6-3868-0B5F-24D0-0BC1596CCA31}"/>
                </a:ext>
              </a:extLst>
            </p:cNvPr>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35;p4">
              <a:extLst>
                <a:ext uri="{FF2B5EF4-FFF2-40B4-BE49-F238E27FC236}">
                  <a16:creationId xmlns:a16="http://schemas.microsoft.com/office/drawing/2014/main" id="{0D607686-F11B-A95B-8F55-B2014EE478C3}"/>
                </a:ext>
              </a:extLst>
            </p:cNvPr>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36;p4">
              <a:extLst>
                <a:ext uri="{FF2B5EF4-FFF2-40B4-BE49-F238E27FC236}">
                  <a16:creationId xmlns:a16="http://schemas.microsoft.com/office/drawing/2014/main" id="{2FD3352E-8A0B-8F0E-94AF-19E20F6CA552}"/>
                </a:ext>
              </a:extLst>
            </p:cNvPr>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37;p4">
              <a:extLst>
                <a:ext uri="{FF2B5EF4-FFF2-40B4-BE49-F238E27FC236}">
                  <a16:creationId xmlns:a16="http://schemas.microsoft.com/office/drawing/2014/main" id="{030AE687-59E9-A6B7-023D-CEEDAD450607}"/>
                </a:ext>
              </a:extLst>
            </p:cNvPr>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38;p4">
              <a:extLst>
                <a:ext uri="{FF2B5EF4-FFF2-40B4-BE49-F238E27FC236}">
                  <a16:creationId xmlns:a16="http://schemas.microsoft.com/office/drawing/2014/main" id="{CE416018-C23A-BC71-0F8D-86727D417A3F}"/>
                </a:ext>
              </a:extLst>
            </p:cNvPr>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39;p4">
              <a:extLst>
                <a:ext uri="{FF2B5EF4-FFF2-40B4-BE49-F238E27FC236}">
                  <a16:creationId xmlns:a16="http://schemas.microsoft.com/office/drawing/2014/main" id="{6D1288B1-469D-A7CE-B515-5A539CEE4ED1}"/>
                </a:ext>
              </a:extLst>
            </p:cNvPr>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40;p4">
              <a:extLst>
                <a:ext uri="{FF2B5EF4-FFF2-40B4-BE49-F238E27FC236}">
                  <a16:creationId xmlns:a16="http://schemas.microsoft.com/office/drawing/2014/main" id="{6577219C-FD14-3D24-AC9B-7AB82FD5680B}"/>
                </a:ext>
              </a:extLst>
            </p:cNvPr>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41;p4">
              <a:extLst>
                <a:ext uri="{FF2B5EF4-FFF2-40B4-BE49-F238E27FC236}">
                  <a16:creationId xmlns:a16="http://schemas.microsoft.com/office/drawing/2014/main" id="{C1D41026-DFF2-CF46-EC27-E59AEE6047F8}"/>
                </a:ext>
              </a:extLst>
            </p:cNvPr>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42;p4">
              <a:extLst>
                <a:ext uri="{FF2B5EF4-FFF2-40B4-BE49-F238E27FC236}">
                  <a16:creationId xmlns:a16="http://schemas.microsoft.com/office/drawing/2014/main" id="{AA704355-0213-4E8A-0656-848F14619F52}"/>
                </a:ext>
              </a:extLst>
            </p:cNvPr>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43;p4">
              <a:extLst>
                <a:ext uri="{FF2B5EF4-FFF2-40B4-BE49-F238E27FC236}">
                  <a16:creationId xmlns:a16="http://schemas.microsoft.com/office/drawing/2014/main" id="{77333985-2ED8-A4D4-F757-E28005515F3C}"/>
                </a:ext>
              </a:extLst>
            </p:cNvPr>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44;p4">
              <a:extLst>
                <a:ext uri="{FF2B5EF4-FFF2-40B4-BE49-F238E27FC236}">
                  <a16:creationId xmlns:a16="http://schemas.microsoft.com/office/drawing/2014/main" id="{D9D62F9F-EA2D-8D23-4FFB-874265275576}"/>
                </a:ext>
              </a:extLst>
            </p:cNvPr>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45;p4">
              <a:extLst>
                <a:ext uri="{FF2B5EF4-FFF2-40B4-BE49-F238E27FC236}">
                  <a16:creationId xmlns:a16="http://schemas.microsoft.com/office/drawing/2014/main" id="{8E3C2FCA-C8D9-8E98-1FCC-57BF5B2A18DD}"/>
                </a:ext>
              </a:extLst>
            </p:cNvPr>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46;p4">
              <a:extLst>
                <a:ext uri="{FF2B5EF4-FFF2-40B4-BE49-F238E27FC236}">
                  <a16:creationId xmlns:a16="http://schemas.microsoft.com/office/drawing/2014/main" id="{133750D2-59BC-EA33-9601-F6E442BCB216}"/>
                </a:ext>
              </a:extLst>
            </p:cNvPr>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47;p4">
              <a:extLst>
                <a:ext uri="{FF2B5EF4-FFF2-40B4-BE49-F238E27FC236}">
                  <a16:creationId xmlns:a16="http://schemas.microsoft.com/office/drawing/2014/main" id="{8C483C8B-EECD-E800-1477-0B0684059359}"/>
                </a:ext>
              </a:extLst>
            </p:cNvPr>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48;p4">
              <a:extLst>
                <a:ext uri="{FF2B5EF4-FFF2-40B4-BE49-F238E27FC236}">
                  <a16:creationId xmlns:a16="http://schemas.microsoft.com/office/drawing/2014/main" id="{FA318D44-938E-DC50-5AAD-E411F8B420AA}"/>
                </a:ext>
              </a:extLst>
            </p:cNvPr>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49;p4">
              <a:extLst>
                <a:ext uri="{FF2B5EF4-FFF2-40B4-BE49-F238E27FC236}">
                  <a16:creationId xmlns:a16="http://schemas.microsoft.com/office/drawing/2014/main" id="{10C2780C-D45E-E89B-A93F-1FAB5E2F25EF}"/>
                </a:ext>
              </a:extLst>
            </p:cNvPr>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50;p4">
              <a:extLst>
                <a:ext uri="{FF2B5EF4-FFF2-40B4-BE49-F238E27FC236}">
                  <a16:creationId xmlns:a16="http://schemas.microsoft.com/office/drawing/2014/main" id="{ED9E2AF8-1EF7-350A-F047-80024539447E}"/>
                </a:ext>
              </a:extLst>
            </p:cNvPr>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51;p4">
              <a:extLst>
                <a:ext uri="{FF2B5EF4-FFF2-40B4-BE49-F238E27FC236}">
                  <a16:creationId xmlns:a16="http://schemas.microsoft.com/office/drawing/2014/main" id="{76E49844-0015-25BC-B018-8894706050CE}"/>
                </a:ext>
              </a:extLst>
            </p:cNvPr>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52;p4">
              <a:extLst>
                <a:ext uri="{FF2B5EF4-FFF2-40B4-BE49-F238E27FC236}">
                  <a16:creationId xmlns:a16="http://schemas.microsoft.com/office/drawing/2014/main" id="{B33A3BC9-16B5-B711-E146-EBB5EAE6AA30}"/>
                </a:ext>
              </a:extLst>
            </p:cNvPr>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53;p4">
              <a:extLst>
                <a:ext uri="{FF2B5EF4-FFF2-40B4-BE49-F238E27FC236}">
                  <a16:creationId xmlns:a16="http://schemas.microsoft.com/office/drawing/2014/main" id="{12AE6EF1-9C64-4FBA-D5DC-9060A8A750E4}"/>
                </a:ext>
              </a:extLst>
            </p:cNvPr>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54;p4">
              <a:extLst>
                <a:ext uri="{FF2B5EF4-FFF2-40B4-BE49-F238E27FC236}">
                  <a16:creationId xmlns:a16="http://schemas.microsoft.com/office/drawing/2014/main" id="{387C6EFA-CEB0-5099-28F4-1F22A3071E0C}"/>
                </a:ext>
              </a:extLst>
            </p:cNvPr>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55;p4">
              <a:extLst>
                <a:ext uri="{FF2B5EF4-FFF2-40B4-BE49-F238E27FC236}">
                  <a16:creationId xmlns:a16="http://schemas.microsoft.com/office/drawing/2014/main" id="{E72FB20A-672A-DFD2-9BC3-5FDAD97327C8}"/>
                </a:ext>
              </a:extLst>
            </p:cNvPr>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56;p4">
              <a:extLst>
                <a:ext uri="{FF2B5EF4-FFF2-40B4-BE49-F238E27FC236}">
                  <a16:creationId xmlns:a16="http://schemas.microsoft.com/office/drawing/2014/main" id="{9A8C66E9-A07A-9B16-7CA6-F4E1BE3DA522}"/>
                </a:ext>
              </a:extLst>
            </p:cNvPr>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57;p4">
              <a:extLst>
                <a:ext uri="{FF2B5EF4-FFF2-40B4-BE49-F238E27FC236}">
                  <a16:creationId xmlns:a16="http://schemas.microsoft.com/office/drawing/2014/main" id="{029C8907-93A9-902B-9289-C4C5583D39D3}"/>
                </a:ext>
              </a:extLst>
            </p:cNvPr>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58;p4">
              <a:extLst>
                <a:ext uri="{FF2B5EF4-FFF2-40B4-BE49-F238E27FC236}">
                  <a16:creationId xmlns:a16="http://schemas.microsoft.com/office/drawing/2014/main" id="{89802A09-AC04-0232-BEAF-511931F34F4F}"/>
                </a:ext>
              </a:extLst>
            </p:cNvPr>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59;p4">
              <a:extLst>
                <a:ext uri="{FF2B5EF4-FFF2-40B4-BE49-F238E27FC236}">
                  <a16:creationId xmlns:a16="http://schemas.microsoft.com/office/drawing/2014/main" id="{2A55FD60-37C2-A057-3ABA-1EA61BC22ABF}"/>
                </a:ext>
              </a:extLst>
            </p:cNvPr>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60;p4">
              <a:extLst>
                <a:ext uri="{FF2B5EF4-FFF2-40B4-BE49-F238E27FC236}">
                  <a16:creationId xmlns:a16="http://schemas.microsoft.com/office/drawing/2014/main" id="{54CF2EE0-D408-48A6-7ADC-A4C745AB8749}"/>
                </a:ext>
              </a:extLst>
            </p:cNvPr>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61;p4">
              <a:extLst>
                <a:ext uri="{FF2B5EF4-FFF2-40B4-BE49-F238E27FC236}">
                  <a16:creationId xmlns:a16="http://schemas.microsoft.com/office/drawing/2014/main" id="{8492CE7A-B2A5-9BF4-324D-2481CF0D0D1E}"/>
                </a:ext>
              </a:extLst>
            </p:cNvPr>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62;p4">
              <a:extLst>
                <a:ext uri="{FF2B5EF4-FFF2-40B4-BE49-F238E27FC236}">
                  <a16:creationId xmlns:a16="http://schemas.microsoft.com/office/drawing/2014/main" id="{3FA3C8E7-7BC1-7B45-4A3D-B8172FB6672D}"/>
                </a:ext>
              </a:extLst>
            </p:cNvPr>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63;p4">
              <a:extLst>
                <a:ext uri="{FF2B5EF4-FFF2-40B4-BE49-F238E27FC236}">
                  <a16:creationId xmlns:a16="http://schemas.microsoft.com/office/drawing/2014/main" id="{6600F275-4B37-85B4-E23C-F5B39F72A421}"/>
                </a:ext>
              </a:extLst>
            </p:cNvPr>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64;p4">
              <a:extLst>
                <a:ext uri="{FF2B5EF4-FFF2-40B4-BE49-F238E27FC236}">
                  <a16:creationId xmlns:a16="http://schemas.microsoft.com/office/drawing/2014/main" id="{A249916D-E1AB-E163-0D34-61D561C11908}"/>
                </a:ext>
              </a:extLst>
            </p:cNvPr>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65;p4">
              <a:extLst>
                <a:ext uri="{FF2B5EF4-FFF2-40B4-BE49-F238E27FC236}">
                  <a16:creationId xmlns:a16="http://schemas.microsoft.com/office/drawing/2014/main" id="{783E0060-CD77-E63D-52A3-4BD893E0F9B9}"/>
                </a:ext>
              </a:extLst>
            </p:cNvPr>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66;p4">
              <a:extLst>
                <a:ext uri="{FF2B5EF4-FFF2-40B4-BE49-F238E27FC236}">
                  <a16:creationId xmlns:a16="http://schemas.microsoft.com/office/drawing/2014/main" id="{32EF469F-14AF-B79F-55B0-1E3B24D0A520}"/>
                </a:ext>
              </a:extLst>
            </p:cNvPr>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67;p4">
              <a:extLst>
                <a:ext uri="{FF2B5EF4-FFF2-40B4-BE49-F238E27FC236}">
                  <a16:creationId xmlns:a16="http://schemas.microsoft.com/office/drawing/2014/main" id="{546FD44C-5004-6354-5A19-8508A2B53BF6}"/>
                </a:ext>
              </a:extLst>
            </p:cNvPr>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68;p4">
              <a:extLst>
                <a:ext uri="{FF2B5EF4-FFF2-40B4-BE49-F238E27FC236}">
                  <a16:creationId xmlns:a16="http://schemas.microsoft.com/office/drawing/2014/main" id="{AA308715-DC0B-F3BC-C14A-3962F299F500}"/>
                </a:ext>
              </a:extLst>
            </p:cNvPr>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69;p4">
              <a:extLst>
                <a:ext uri="{FF2B5EF4-FFF2-40B4-BE49-F238E27FC236}">
                  <a16:creationId xmlns:a16="http://schemas.microsoft.com/office/drawing/2014/main" id="{A494CDFE-2B96-D5D7-B8B3-659B9E41C8D6}"/>
                </a:ext>
              </a:extLst>
            </p:cNvPr>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70;p4">
              <a:extLst>
                <a:ext uri="{FF2B5EF4-FFF2-40B4-BE49-F238E27FC236}">
                  <a16:creationId xmlns:a16="http://schemas.microsoft.com/office/drawing/2014/main" id="{C081FCAB-1FCB-4EDB-36D7-ACDE9159410A}"/>
                </a:ext>
              </a:extLst>
            </p:cNvPr>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71;p4">
              <a:extLst>
                <a:ext uri="{FF2B5EF4-FFF2-40B4-BE49-F238E27FC236}">
                  <a16:creationId xmlns:a16="http://schemas.microsoft.com/office/drawing/2014/main" id="{A7D9CEA0-9FF1-1760-B5C9-EBDBA4F2E901}"/>
                </a:ext>
              </a:extLst>
            </p:cNvPr>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72;p4">
              <a:extLst>
                <a:ext uri="{FF2B5EF4-FFF2-40B4-BE49-F238E27FC236}">
                  <a16:creationId xmlns:a16="http://schemas.microsoft.com/office/drawing/2014/main" id="{999CA328-6F7C-4ED1-A4B8-13C994FEA890}"/>
                </a:ext>
              </a:extLst>
            </p:cNvPr>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73;p4">
              <a:extLst>
                <a:ext uri="{FF2B5EF4-FFF2-40B4-BE49-F238E27FC236}">
                  <a16:creationId xmlns:a16="http://schemas.microsoft.com/office/drawing/2014/main" id="{1E33B176-192A-9D6A-1751-5D328434EC08}"/>
                </a:ext>
              </a:extLst>
            </p:cNvPr>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74;p4">
              <a:extLst>
                <a:ext uri="{FF2B5EF4-FFF2-40B4-BE49-F238E27FC236}">
                  <a16:creationId xmlns:a16="http://schemas.microsoft.com/office/drawing/2014/main" id="{A4D030C4-27B8-FA4B-BCAE-C90B5D74BEA6}"/>
                </a:ext>
              </a:extLst>
            </p:cNvPr>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75;p4">
              <a:extLst>
                <a:ext uri="{FF2B5EF4-FFF2-40B4-BE49-F238E27FC236}">
                  <a16:creationId xmlns:a16="http://schemas.microsoft.com/office/drawing/2014/main" id="{A686A14A-5BFE-22DC-D225-44FBABAABD9E}"/>
                </a:ext>
              </a:extLst>
            </p:cNvPr>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76;p4">
              <a:extLst>
                <a:ext uri="{FF2B5EF4-FFF2-40B4-BE49-F238E27FC236}">
                  <a16:creationId xmlns:a16="http://schemas.microsoft.com/office/drawing/2014/main" id="{BDEE3156-B65D-A85E-745B-93946F6BA8FC}"/>
                </a:ext>
              </a:extLst>
            </p:cNvPr>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77;p4">
              <a:extLst>
                <a:ext uri="{FF2B5EF4-FFF2-40B4-BE49-F238E27FC236}">
                  <a16:creationId xmlns:a16="http://schemas.microsoft.com/office/drawing/2014/main" id="{6559823E-E49A-0BBF-4163-978CC5BB48C0}"/>
                </a:ext>
              </a:extLst>
            </p:cNvPr>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78;p4">
              <a:extLst>
                <a:ext uri="{FF2B5EF4-FFF2-40B4-BE49-F238E27FC236}">
                  <a16:creationId xmlns:a16="http://schemas.microsoft.com/office/drawing/2014/main" id="{F9215F07-F495-DC59-B3F6-17C1D3BA72A1}"/>
                </a:ext>
              </a:extLst>
            </p:cNvPr>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79;p4">
              <a:extLst>
                <a:ext uri="{FF2B5EF4-FFF2-40B4-BE49-F238E27FC236}">
                  <a16:creationId xmlns:a16="http://schemas.microsoft.com/office/drawing/2014/main" id="{EDD776A0-D43A-F051-7B09-4597B9F9EA26}"/>
                </a:ext>
              </a:extLst>
            </p:cNvPr>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80;p4">
              <a:extLst>
                <a:ext uri="{FF2B5EF4-FFF2-40B4-BE49-F238E27FC236}">
                  <a16:creationId xmlns:a16="http://schemas.microsoft.com/office/drawing/2014/main" id="{C46E6F90-299E-9538-E3D9-B551475D9B81}"/>
                </a:ext>
              </a:extLst>
            </p:cNvPr>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81;p4">
              <a:extLst>
                <a:ext uri="{FF2B5EF4-FFF2-40B4-BE49-F238E27FC236}">
                  <a16:creationId xmlns:a16="http://schemas.microsoft.com/office/drawing/2014/main" id="{C16CEAD3-2859-EDF9-64A6-0235DB42B6D8}"/>
                </a:ext>
              </a:extLst>
            </p:cNvPr>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331;p4">
            <a:extLst>
              <a:ext uri="{FF2B5EF4-FFF2-40B4-BE49-F238E27FC236}">
                <a16:creationId xmlns:a16="http://schemas.microsoft.com/office/drawing/2014/main" id="{4F7047B2-1793-8646-F075-8C2C07795139}"/>
              </a:ext>
            </a:extLst>
          </p:cNvPr>
          <p:cNvGrpSpPr/>
          <p:nvPr userDrawn="1"/>
        </p:nvGrpSpPr>
        <p:grpSpPr>
          <a:xfrm flipH="1">
            <a:off x="-2427859" y="3406323"/>
            <a:ext cx="2638315" cy="3408462"/>
            <a:chOff x="238125" y="1025750"/>
            <a:chExt cx="844450" cy="1409050"/>
          </a:xfrm>
        </p:grpSpPr>
        <p:sp>
          <p:nvSpPr>
            <p:cNvPr id="632" name="Google Shape;332;p4">
              <a:extLst>
                <a:ext uri="{FF2B5EF4-FFF2-40B4-BE49-F238E27FC236}">
                  <a16:creationId xmlns:a16="http://schemas.microsoft.com/office/drawing/2014/main" id="{0EAD985E-43D3-F2AB-DDF5-74417C597453}"/>
                </a:ext>
              </a:extLst>
            </p:cNvPr>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33;p4">
              <a:extLst>
                <a:ext uri="{FF2B5EF4-FFF2-40B4-BE49-F238E27FC236}">
                  <a16:creationId xmlns:a16="http://schemas.microsoft.com/office/drawing/2014/main" id="{88AAC04F-DBC7-804F-4A00-D22FF945A539}"/>
                </a:ext>
              </a:extLst>
            </p:cNvPr>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34;p4">
              <a:extLst>
                <a:ext uri="{FF2B5EF4-FFF2-40B4-BE49-F238E27FC236}">
                  <a16:creationId xmlns:a16="http://schemas.microsoft.com/office/drawing/2014/main" id="{F77AA682-EB8F-70B1-4D89-A85CE52F3D7F}"/>
                </a:ext>
              </a:extLst>
            </p:cNvPr>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35;p4">
              <a:extLst>
                <a:ext uri="{FF2B5EF4-FFF2-40B4-BE49-F238E27FC236}">
                  <a16:creationId xmlns:a16="http://schemas.microsoft.com/office/drawing/2014/main" id="{87737A2A-121D-209C-A0B3-BD48E18C9F0B}"/>
                </a:ext>
              </a:extLst>
            </p:cNvPr>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36;p4">
              <a:extLst>
                <a:ext uri="{FF2B5EF4-FFF2-40B4-BE49-F238E27FC236}">
                  <a16:creationId xmlns:a16="http://schemas.microsoft.com/office/drawing/2014/main" id="{F93E9B2B-BCFD-ECC2-FB69-D00263C81A8E}"/>
                </a:ext>
              </a:extLst>
            </p:cNvPr>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37;p4">
              <a:extLst>
                <a:ext uri="{FF2B5EF4-FFF2-40B4-BE49-F238E27FC236}">
                  <a16:creationId xmlns:a16="http://schemas.microsoft.com/office/drawing/2014/main" id="{778A690E-B434-540F-0D6D-2818130BB4B5}"/>
                </a:ext>
              </a:extLst>
            </p:cNvPr>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38;p4">
              <a:extLst>
                <a:ext uri="{FF2B5EF4-FFF2-40B4-BE49-F238E27FC236}">
                  <a16:creationId xmlns:a16="http://schemas.microsoft.com/office/drawing/2014/main" id="{42D8BF9E-BC66-BC6F-659B-0D223D77FCF4}"/>
                </a:ext>
              </a:extLst>
            </p:cNvPr>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39;p4">
              <a:extLst>
                <a:ext uri="{FF2B5EF4-FFF2-40B4-BE49-F238E27FC236}">
                  <a16:creationId xmlns:a16="http://schemas.microsoft.com/office/drawing/2014/main" id="{5B00AE07-5331-652E-37E9-092E37B6C357}"/>
                </a:ext>
              </a:extLst>
            </p:cNvPr>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40;p4">
              <a:extLst>
                <a:ext uri="{FF2B5EF4-FFF2-40B4-BE49-F238E27FC236}">
                  <a16:creationId xmlns:a16="http://schemas.microsoft.com/office/drawing/2014/main" id="{DA1BCAB4-8256-4F31-519C-D053F1B18C6A}"/>
                </a:ext>
              </a:extLst>
            </p:cNvPr>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41;p4">
              <a:extLst>
                <a:ext uri="{FF2B5EF4-FFF2-40B4-BE49-F238E27FC236}">
                  <a16:creationId xmlns:a16="http://schemas.microsoft.com/office/drawing/2014/main" id="{37BD82E0-3B2E-F7D5-20EE-2CDF5793F80A}"/>
                </a:ext>
              </a:extLst>
            </p:cNvPr>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42;p4">
              <a:extLst>
                <a:ext uri="{FF2B5EF4-FFF2-40B4-BE49-F238E27FC236}">
                  <a16:creationId xmlns:a16="http://schemas.microsoft.com/office/drawing/2014/main" id="{D0B234EC-9A02-9E83-03C5-480C43E6E909}"/>
                </a:ext>
              </a:extLst>
            </p:cNvPr>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43;p4">
              <a:extLst>
                <a:ext uri="{FF2B5EF4-FFF2-40B4-BE49-F238E27FC236}">
                  <a16:creationId xmlns:a16="http://schemas.microsoft.com/office/drawing/2014/main" id="{B8E49563-55DC-C6E8-F285-38862245C1A1}"/>
                </a:ext>
              </a:extLst>
            </p:cNvPr>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44;p4">
              <a:extLst>
                <a:ext uri="{FF2B5EF4-FFF2-40B4-BE49-F238E27FC236}">
                  <a16:creationId xmlns:a16="http://schemas.microsoft.com/office/drawing/2014/main" id="{E6FCD2D7-A9AA-D22A-728D-8B96E913245F}"/>
                </a:ext>
              </a:extLst>
            </p:cNvPr>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45;p4">
              <a:extLst>
                <a:ext uri="{FF2B5EF4-FFF2-40B4-BE49-F238E27FC236}">
                  <a16:creationId xmlns:a16="http://schemas.microsoft.com/office/drawing/2014/main" id="{6AB18088-6B29-E8BB-31E4-DD743ED2C3CF}"/>
                </a:ext>
              </a:extLst>
            </p:cNvPr>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46;p4">
              <a:extLst>
                <a:ext uri="{FF2B5EF4-FFF2-40B4-BE49-F238E27FC236}">
                  <a16:creationId xmlns:a16="http://schemas.microsoft.com/office/drawing/2014/main" id="{885BC9AD-7C8E-AFD2-67D8-C5A92362D195}"/>
                </a:ext>
              </a:extLst>
            </p:cNvPr>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47;p4">
              <a:extLst>
                <a:ext uri="{FF2B5EF4-FFF2-40B4-BE49-F238E27FC236}">
                  <a16:creationId xmlns:a16="http://schemas.microsoft.com/office/drawing/2014/main" id="{E8DAB6AE-31D3-867E-338A-85AE78D35AD7}"/>
                </a:ext>
              </a:extLst>
            </p:cNvPr>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48;p4">
              <a:extLst>
                <a:ext uri="{FF2B5EF4-FFF2-40B4-BE49-F238E27FC236}">
                  <a16:creationId xmlns:a16="http://schemas.microsoft.com/office/drawing/2014/main" id="{5DDF3BA4-CDD3-3A74-6AAF-D088A3CE2C51}"/>
                </a:ext>
              </a:extLst>
            </p:cNvPr>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49;p4">
              <a:extLst>
                <a:ext uri="{FF2B5EF4-FFF2-40B4-BE49-F238E27FC236}">
                  <a16:creationId xmlns:a16="http://schemas.microsoft.com/office/drawing/2014/main" id="{744E04AB-F428-3FAD-C86F-246B30E62EE9}"/>
                </a:ext>
              </a:extLst>
            </p:cNvPr>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50;p4">
              <a:extLst>
                <a:ext uri="{FF2B5EF4-FFF2-40B4-BE49-F238E27FC236}">
                  <a16:creationId xmlns:a16="http://schemas.microsoft.com/office/drawing/2014/main" id="{D16FD0CC-8E31-F00B-349E-146DE40B72A2}"/>
                </a:ext>
              </a:extLst>
            </p:cNvPr>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51;p4">
              <a:extLst>
                <a:ext uri="{FF2B5EF4-FFF2-40B4-BE49-F238E27FC236}">
                  <a16:creationId xmlns:a16="http://schemas.microsoft.com/office/drawing/2014/main" id="{13F9C279-BA5A-B704-7717-44A034D375E9}"/>
                </a:ext>
              </a:extLst>
            </p:cNvPr>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52;p4">
              <a:extLst>
                <a:ext uri="{FF2B5EF4-FFF2-40B4-BE49-F238E27FC236}">
                  <a16:creationId xmlns:a16="http://schemas.microsoft.com/office/drawing/2014/main" id="{48C6318F-733A-34EC-D13A-E6D4989BB234}"/>
                </a:ext>
              </a:extLst>
            </p:cNvPr>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53;p4">
              <a:extLst>
                <a:ext uri="{FF2B5EF4-FFF2-40B4-BE49-F238E27FC236}">
                  <a16:creationId xmlns:a16="http://schemas.microsoft.com/office/drawing/2014/main" id="{D640C11E-8859-A4CE-31F9-7FE8C626346C}"/>
                </a:ext>
              </a:extLst>
            </p:cNvPr>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54;p4">
              <a:extLst>
                <a:ext uri="{FF2B5EF4-FFF2-40B4-BE49-F238E27FC236}">
                  <a16:creationId xmlns:a16="http://schemas.microsoft.com/office/drawing/2014/main" id="{26CDB18A-3768-3B5C-CDAB-482BF946E5E8}"/>
                </a:ext>
              </a:extLst>
            </p:cNvPr>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55;p4">
              <a:extLst>
                <a:ext uri="{FF2B5EF4-FFF2-40B4-BE49-F238E27FC236}">
                  <a16:creationId xmlns:a16="http://schemas.microsoft.com/office/drawing/2014/main" id="{96452B3D-DE9F-3127-3DC8-70BC1977F455}"/>
                </a:ext>
              </a:extLst>
            </p:cNvPr>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56;p4">
              <a:extLst>
                <a:ext uri="{FF2B5EF4-FFF2-40B4-BE49-F238E27FC236}">
                  <a16:creationId xmlns:a16="http://schemas.microsoft.com/office/drawing/2014/main" id="{5D8D3175-92EE-7A79-7FE8-6D9EAFBE543D}"/>
                </a:ext>
              </a:extLst>
            </p:cNvPr>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57;p4">
              <a:extLst>
                <a:ext uri="{FF2B5EF4-FFF2-40B4-BE49-F238E27FC236}">
                  <a16:creationId xmlns:a16="http://schemas.microsoft.com/office/drawing/2014/main" id="{6E9FDD58-9D86-2A26-E8A7-32C3CEF55648}"/>
                </a:ext>
              </a:extLst>
            </p:cNvPr>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58;p4">
              <a:extLst>
                <a:ext uri="{FF2B5EF4-FFF2-40B4-BE49-F238E27FC236}">
                  <a16:creationId xmlns:a16="http://schemas.microsoft.com/office/drawing/2014/main" id="{BFDC435C-B40C-9931-1C3C-0D8D27C5C1EB}"/>
                </a:ext>
              </a:extLst>
            </p:cNvPr>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59;p4">
              <a:extLst>
                <a:ext uri="{FF2B5EF4-FFF2-40B4-BE49-F238E27FC236}">
                  <a16:creationId xmlns:a16="http://schemas.microsoft.com/office/drawing/2014/main" id="{ECE554A5-4C21-2A15-BE94-1B81B7503B45}"/>
                </a:ext>
              </a:extLst>
            </p:cNvPr>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60;p4">
              <a:extLst>
                <a:ext uri="{FF2B5EF4-FFF2-40B4-BE49-F238E27FC236}">
                  <a16:creationId xmlns:a16="http://schemas.microsoft.com/office/drawing/2014/main" id="{8DEEE425-5609-FACF-6BEF-400D815CDEF8}"/>
                </a:ext>
              </a:extLst>
            </p:cNvPr>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61;p4">
              <a:extLst>
                <a:ext uri="{FF2B5EF4-FFF2-40B4-BE49-F238E27FC236}">
                  <a16:creationId xmlns:a16="http://schemas.microsoft.com/office/drawing/2014/main" id="{A6FCBD2F-3925-F2C5-66B1-DD4529D95C15}"/>
                </a:ext>
              </a:extLst>
            </p:cNvPr>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62;p4">
              <a:extLst>
                <a:ext uri="{FF2B5EF4-FFF2-40B4-BE49-F238E27FC236}">
                  <a16:creationId xmlns:a16="http://schemas.microsoft.com/office/drawing/2014/main" id="{5E672F9B-39D2-4B71-73B7-C549138AFCA8}"/>
                </a:ext>
              </a:extLst>
            </p:cNvPr>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63;p4">
              <a:extLst>
                <a:ext uri="{FF2B5EF4-FFF2-40B4-BE49-F238E27FC236}">
                  <a16:creationId xmlns:a16="http://schemas.microsoft.com/office/drawing/2014/main" id="{B92BD575-DB9F-930F-ACBE-8DBC7B1ABF92}"/>
                </a:ext>
              </a:extLst>
            </p:cNvPr>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64;p4">
              <a:extLst>
                <a:ext uri="{FF2B5EF4-FFF2-40B4-BE49-F238E27FC236}">
                  <a16:creationId xmlns:a16="http://schemas.microsoft.com/office/drawing/2014/main" id="{99C2192E-8D19-4EA1-5514-7ABC92F4D5C8}"/>
                </a:ext>
              </a:extLst>
            </p:cNvPr>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65;p4">
              <a:extLst>
                <a:ext uri="{FF2B5EF4-FFF2-40B4-BE49-F238E27FC236}">
                  <a16:creationId xmlns:a16="http://schemas.microsoft.com/office/drawing/2014/main" id="{04E87320-FC97-A8B4-CE4A-7267239594D0}"/>
                </a:ext>
              </a:extLst>
            </p:cNvPr>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66;p4">
              <a:extLst>
                <a:ext uri="{FF2B5EF4-FFF2-40B4-BE49-F238E27FC236}">
                  <a16:creationId xmlns:a16="http://schemas.microsoft.com/office/drawing/2014/main" id="{7138E46B-EDA6-EC01-2B3D-9665D404D8DC}"/>
                </a:ext>
              </a:extLst>
            </p:cNvPr>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67;p4">
              <a:extLst>
                <a:ext uri="{FF2B5EF4-FFF2-40B4-BE49-F238E27FC236}">
                  <a16:creationId xmlns:a16="http://schemas.microsoft.com/office/drawing/2014/main" id="{E912AF85-5A93-D9D2-7699-C3189B3D819D}"/>
                </a:ext>
              </a:extLst>
            </p:cNvPr>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68;p4">
              <a:extLst>
                <a:ext uri="{FF2B5EF4-FFF2-40B4-BE49-F238E27FC236}">
                  <a16:creationId xmlns:a16="http://schemas.microsoft.com/office/drawing/2014/main" id="{4BC47085-E62C-A8E9-1F14-8EC46A8F4C09}"/>
                </a:ext>
              </a:extLst>
            </p:cNvPr>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69;p4">
              <a:extLst>
                <a:ext uri="{FF2B5EF4-FFF2-40B4-BE49-F238E27FC236}">
                  <a16:creationId xmlns:a16="http://schemas.microsoft.com/office/drawing/2014/main" id="{E6E5CD55-642E-5CEE-5E35-C82694625DB3}"/>
                </a:ext>
              </a:extLst>
            </p:cNvPr>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70;p4">
              <a:extLst>
                <a:ext uri="{FF2B5EF4-FFF2-40B4-BE49-F238E27FC236}">
                  <a16:creationId xmlns:a16="http://schemas.microsoft.com/office/drawing/2014/main" id="{803A0AB8-F9B9-EAE2-FF3D-305BBCD45CBD}"/>
                </a:ext>
              </a:extLst>
            </p:cNvPr>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71;p4">
              <a:extLst>
                <a:ext uri="{FF2B5EF4-FFF2-40B4-BE49-F238E27FC236}">
                  <a16:creationId xmlns:a16="http://schemas.microsoft.com/office/drawing/2014/main" id="{9198BD98-E067-CDCA-2721-3B625770B6D0}"/>
                </a:ext>
              </a:extLst>
            </p:cNvPr>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72;p4">
              <a:extLst>
                <a:ext uri="{FF2B5EF4-FFF2-40B4-BE49-F238E27FC236}">
                  <a16:creationId xmlns:a16="http://schemas.microsoft.com/office/drawing/2014/main" id="{24899A4E-C6A7-86D9-94FA-B788BBFA893E}"/>
                </a:ext>
              </a:extLst>
            </p:cNvPr>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73;p4">
              <a:extLst>
                <a:ext uri="{FF2B5EF4-FFF2-40B4-BE49-F238E27FC236}">
                  <a16:creationId xmlns:a16="http://schemas.microsoft.com/office/drawing/2014/main" id="{BE2E4FBC-61E0-09D0-4B40-5578A1210E5A}"/>
                </a:ext>
              </a:extLst>
            </p:cNvPr>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74;p4">
              <a:extLst>
                <a:ext uri="{FF2B5EF4-FFF2-40B4-BE49-F238E27FC236}">
                  <a16:creationId xmlns:a16="http://schemas.microsoft.com/office/drawing/2014/main" id="{627A1D6E-2CB7-6386-080B-327DFBB48673}"/>
                </a:ext>
              </a:extLst>
            </p:cNvPr>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75;p4">
              <a:extLst>
                <a:ext uri="{FF2B5EF4-FFF2-40B4-BE49-F238E27FC236}">
                  <a16:creationId xmlns:a16="http://schemas.microsoft.com/office/drawing/2014/main" id="{DE55751C-7A84-D6DC-3D3D-D5A235302E2E}"/>
                </a:ext>
              </a:extLst>
            </p:cNvPr>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76;p4">
              <a:extLst>
                <a:ext uri="{FF2B5EF4-FFF2-40B4-BE49-F238E27FC236}">
                  <a16:creationId xmlns:a16="http://schemas.microsoft.com/office/drawing/2014/main" id="{23082097-280D-05F7-F1A4-B245B9A5F70C}"/>
                </a:ext>
              </a:extLst>
            </p:cNvPr>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77;p4">
              <a:extLst>
                <a:ext uri="{FF2B5EF4-FFF2-40B4-BE49-F238E27FC236}">
                  <a16:creationId xmlns:a16="http://schemas.microsoft.com/office/drawing/2014/main" id="{C13B2465-3C33-0B3F-8959-E75A06AA58FE}"/>
                </a:ext>
              </a:extLst>
            </p:cNvPr>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78;p4">
              <a:extLst>
                <a:ext uri="{FF2B5EF4-FFF2-40B4-BE49-F238E27FC236}">
                  <a16:creationId xmlns:a16="http://schemas.microsoft.com/office/drawing/2014/main" id="{E69A2DA9-8D1F-1B85-4D18-86CD0B2DD368}"/>
                </a:ext>
              </a:extLst>
            </p:cNvPr>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79;p4">
              <a:extLst>
                <a:ext uri="{FF2B5EF4-FFF2-40B4-BE49-F238E27FC236}">
                  <a16:creationId xmlns:a16="http://schemas.microsoft.com/office/drawing/2014/main" id="{BE3B3592-0DC6-C062-D52B-437A53C06D54}"/>
                </a:ext>
              </a:extLst>
            </p:cNvPr>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80;p4">
              <a:extLst>
                <a:ext uri="{FF2B5EF4-FFF2-40B4-BE49-F238E27FC236}">
                  <a16:creationId xmlns:a16="http://schemas.microsoft.com/office/drawing/2014/main" id="{63DB2A3E-9E17-C74D-E5C0-21CC077501AE}"/>
                </a:ext>
              </a:extLst>
            </p:cNvPr>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81;p4">
              <a:extLst>
                <a:ext uri="{FF2B5EF4-FFF2-40B4-BE49-F238E27FC236}">
                  <a16:creationId xmlns:a16="http://schemas.microsoft.com/office/drawing/2014/main" id="{E367B331-C4FB-8FC5-5AE9-88D65AD317DF}"/>
                </a:ext>
              </a:extLst>
            </p:cNvPr>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2"/>
        <p:cNvGrpSpPr/>
        <p:nvPr/>
      </p:nvGrpSpPr>
      <p:grpSpPr>
        <a:xfrm>
          <a:off x="0" y="0"/>
          <a:ext cx="0" cy="0"/>
          <a:chOff x="0" y="0"/>
          <a:chExt cx="0" cy="0"/>
        </a:xfrm>
      </p:grpSpPr>
      <p:sp>
        <p:nvSpPr>
          <p:cNvPr id="583" name="Google Shape;583;p8"/>
          <p:cNvSpPr txBox="1">
            <a:spLocks noGrp="1"/>
          </p:cNvSpPr>
          <p:nvPr>
            <p:ph type="title"/>
          </p:nvPr>
        </p:nvSpPr>
        <p:spPr>
          <a:xfrm>
            <a:off x="1388100" y="2584012"/>
            <a:ext cx="6367800" cy="20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584" name="Google Shape;584;p8"/>
          <p:cNvGrpSpPr/>
          <p:nvPr/>
        </p:nvGrpSpPr>
        <p:grpSpPr>
          <a:xfrm>
            <a:off x="1790692" y="4254685"/>
            <a:ext cx="2638315" cy="4402295"/>
            <a:chOff x="238125" y="1025750"/>
            <a:chExt cx="844450" cy="1409050"/>
          </a:xfrm>
        </p:grpSpPr>
        <p:sp>
          <p:nvSpPr>
            <p:cNvPr id="585" name="Google Shape;585;p8"/>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8"/>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8"/>
          <p:cNvGrpSpPr/>
          <p:nvPr/>
        </p:nvGrpSpPr>
        <p:grpSpPr>
          <a:xfrm>
            <a:off x="4571398" y="4254685"/>
            <a:ext cx="2638315" cy="4402295"/>
            <a:chOff x="238125" y="1025750"/>
            <a:chExt cx="844450" cy="1409050"/>
          </a:xfrm>
        </p:grpSpPr>
        <p:sp>
          <p:nvSpPr>
            <p:cNvPr id="636" name="Google Shape;636;p8"/>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8"/>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8"/>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8"/>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8"/>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8"/>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8"/>
          <p:cNvGrpSpPr/>
          <p:nvPr/>
        </p:nvGrpSpPr>
        <p:grpSpPr>
          <a:xfrm>
            <a:off x="-990008" y="4254685"/>
            <a:ext cx="2638315" cy="4402295"/>
            <a:chOff x="238125" y="1025750"/>
            <a:chExt cx="844450" cy="1409050"/>
          </a:xfrm>
        </p:grpSpPr>
        <p:sp>
          <p:nvSpPr>
            <p:cNvPr id="687" name="Google Shape;687;p8"/>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8"/>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8"/>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8"/>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8"/>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8"/>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8"/>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8"/>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8"/>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8"/>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8"/>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8"/>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8"/>
          <p:cNvGrpSpPr/>
          <p:nvPr/>
        </p:nvGrpSpPr>
        <p:grpSpPr>
          <a:xfrm rot="10800000">
            <a:off x="6226435" y="-1787435"/>
            <a:ext cx="3689134" cy="3227984"/>
            <a:chOff x="1067625" y="-1658125"/>
            <a:chExt cx="2887550" cy="2526600"/>
          </a:xfrm>
        </p:grpSpPr>
        <p:sp>
          <p:nvSpPr>
            <p:cNvPr id="738" name="Google Shape;738;p8"/>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4"/>
        <p:cNvGrpSpPr/>
        <p:nvPr/>
      </p:nvGrpSpPr>
      <p:grpSpPr>
        <a:xfrm>
          <a:off x="0" y="0"/>
          <a:ext cx="0" cy="0"/>
          <a:chOff x="0" y="0"/>
          <a:chExt cx="0" cy="0"/>
        </a:xfrm>
      </p:grpSpPr>
      <p:sp>
        <p:nvSpPr>
          <p:cNvPr id="745" name="Google Shape;745;p9"/>
          <p:cNvSpPr txBox="1">
            <a:spLocks noGrp="1"/>
          </p:cNvSpPr>
          <p:nvPr>
            <p:ph type="title"/>
          </p:nvPr>
        </p:nvSpPr>
        <p:spPr>
          <a:xfrm flipH="1">
            <a:off x="4402315" y="1514050"/>
            <a:ext cx="43578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6" name="Google Shape;746;p9"/>
          <p:cNvSpPr txBox="1">
            <a:spLocks noGrp="1"/>
          </p:cNvSpPr>
          <p:nvPr>
            <p:ph type="subTitle" idx="1"/>
          </p:nvPr>
        </p:nvSpPr>
        <p:spPr>
          <a:xfrm flipH="1">
            <a:off x="4402314" y="2262050"/>
            <a:ext cx="4357800" cy="13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47" name="Google Shape;747;p9"/>
          <p:cNvGrpSpPr/>
          <p:nvPr/>
        </p:nvGrpSpPr>
        <p:grpSpPr>
          <a:xfrm>
            <a:off x="1790692" y="4254685"/>
            <a:ext cx="2638315" cy="4402295"/>
            <a:chOff x="238125" y="1025750"/>
            <a:chExt cx="844450" cy="1409050"/>
          </a:xfrm>
        </p:grpSpPr>
        <p:sp>
          <p:nvSpPr>
            <p:cNvPr id="748" name="Google Shape;748;p9"/>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9"/>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9"/>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9"/>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9"/>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9"/>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9"/>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9"/>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9"/>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9"/>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9"/>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9"/>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9"/>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9"/>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9"/>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9"/>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9"/>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9"/>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9"/>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9"/>
          <p:cNvGrpSpPr/>
          <p:nvPr/>
        </p:nvGrpSpPr>
        <p:grpSpPr>
          <a:xfrm>
            <a:off x="6685948" y="3264085"/>
            <a:ext cx="2638315" cy="4402295"/>
            <a:chOff x="238125" y="1025750"/>
            <a:chExt cx="844450" cy="1409050"/>
          </a:xfrm>
        </p:grpSpPr>
        <p:sp>
          <p:nvSpPr>
            <p:cNvPr id="799" name="Google Shape;799;p9"/>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9"/>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9"/>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9"/>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9"/>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9"/>
          <p:cNvGrpSpPr/>
          <p:nvPr/>
        </p:nvGrpSpPr>
        <p:grpSpPr>
          <a:xfrm>
            <a:off x="-990008" y="4254685"/>
            <a:ext cx="2638315" cy="4402295"/>
            <a:chOff x="238125" y="1025750"/>
            <a:chExt cx="844450" cy="1409050"/>
          </a:xfrm>
        </p:grpSpPr>
        <p:sp>
          <p:nvSpPr>
            <p:cNvPr id="850" name="Google Shape;850;p9"/>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9"/>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9"/>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9"/>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9"/>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9"/>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9"/>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9"/>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9"/>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9"/>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9"/>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9"/>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9"/>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9"/>
          <p:cNvGrpSpPr/>
          <p:nvPr/>
        </p:nvGrpSpPr>
        <p:grpSpPr>
          <a:xfrm rot="10800000">
            <a:off x="-260090" y="-1473110"/>
            <a:ext cx="3689134" cy="3227984"/>
            <a:chOff x="1067625" y="-1658125"/>
            <a:chExt cx="2887550" cy="2526600"/>
          </a:xfrm>
        </p:grpSpPr>
        <p:sp>
          <p:nvSpPr>
            <p:cNvPr id="901" name="Google Shape;901;p9"/>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7"/>
        <p:cNvGrpSpPr/>
        <p:nvPr/>
      </p:nvGrpSpPr>
      <p:grpSpPr>
        <a:xfrm>
          <a:off x="0" y="0"/>
          <a:ext cx="0" cy="0"/>
          <a:chOff x="0" y="0"/>
          <a:chExt cx="0" cy="0"/>
        </a:xfrm>
      </p:grpSpPr>
      <p:sp>
        <p:nvSpPr>
          <p:cNvPr id="908" name="Google Shape;908;p10"/>
          <p:cNvSpPr txBox="1">
            <a:spLocks noGrp="1"/>
          </p:cNvSpPr>
          <p:nvPr>
            <p:ph type="title"/>
          </p:nvPr>
        </p:nvSpPr>
        <p:spPr>
          <a:xfrm>
            <a:off x="1960200" y="3343275"/>
            <a:ext cx="5223600" cy="12675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800"/>
              <a:buNone/>
              <a:defRPr sz="3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909" name="Google Shape;909;p10"/>
          <p:cNvGrpSpPr/>
          <p:nvPr/>
        </p:nvGrpSpPr>
        <p:grpSpPr>
          <a:xfrm rot="10800000">
            <a:off x="-8" y="-1946090"/>
            <a:ext cx="2638315" cy="4402295"/>
            <a:chOff x="238125" y="1025750"/>
            <a:chExt cx="844450" cy="1409050"/>
          </a:xfrm>
        </p:grpSpPr>
        <p:sp>
          <p:nvSpPr>
            <p:cNvPr id="910" name="Google Shape;910;p10"/>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0"/>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0"/>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0"/>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0"/>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0"/>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0"/>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0"/>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0"/>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0"/>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0"/>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0"/>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0"/>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0"/>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0"/>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0"/>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0"/>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0"/>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0"/>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0"/>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0"/>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0"/>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0"/>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0"/>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0"/>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0"/>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0"/>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0"/>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0"/>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0"/>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0"/>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0"/>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0"/>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0"/>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0"/>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0"/>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0"/>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0"/>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0"/>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0"/>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0"/>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0"/>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0"/>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0"/>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0"/>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0"/>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0"/>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0"/>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0"/>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10"/>
          <p:cNvGrpSpPr/>
          <p:nvPr/>
        </p:nvGrpSpPr>
        <p:grpSpPr>
          <a:xfrm rot="10800000">
            <a:off x="7183810" y="2456190"/>
            <a:ext cx="3689134" cy="3227984"/>
            <a:chOff x="1067625" y="-1658125"/>
            <a:chExt cx="2887550" cy="2526600"/>
          </a:xfrm>
        </p:grpSpPr>
        <p:sp>
          <p:nvSpPr>
            <p:cNvPr id="961" name="Google Shape;961;p10"/>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0"/>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0"/>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0"/>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0"/>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0"/>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7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840"/>
        <p:cNvGrpSpPr/>
        <p:nvPr/>
      </p:nvGrpSpPr>
      <p:grpSpPr>
        <a:xfrm>
          <a:off x="0" y="0"/>
          <a:ext cx="0" cy="0"/>
          <a:chOff x="0" y="0"/>
          <a:chExt cx="0" cy="0"/>
        </a:xfrm>
      </p:grpSpPr>
      <p:sp>
        <p:nvSpPr>
          <p:cNvPr id="1841" name="Google Shape;1841;p24"/>
          <p:cNvSpPr txBox="1">
            <a:spLocks noGrp="1"/>
          </p:cNvSpPr>
          <p:nvPr>
            <p:ph type="ctrTitle"/>
          </p:nvPr>
        </p:nvSpPr>
        <p:spPr>
          <a:xfrm>
            <a:off x="713547" y="675003"/>
            <a:ext cx="3468900" cy="86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5200"/>
              <a:buNone/>
              <a:defRPr sz="5200"/>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1842" name="Google Shape;1842;p24"/>
          <p:cNvSpPr txBox="1">
            <a:spLocks noGrp="1"/>
          </p:cNvSpPr>
          <p:nvPr>
            <p:ph type="subTitle" idx="1"/>
          </p:nvPr>
        </p:nvSpPr>
        <p:spPr>
          <a:xfrm>
            <a:off x="709600" y="1654575"/>
            <a:ext cx="3477000" cy="10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44" name="Google Shape;1844;p24"/>
          <p:cNvGrpSpPr/>
          <p:nvPr/>
        </p:nvGrpSpPr>
        <p:grpSpPr>
          <a:xfrm flipH="1">
            <a:off x="5239918" y="3326984"/>
            <a:ext cx="2638315" cy="4402295"/>
            <a:chOff x="238125" y="1025750"/>
            <a:chExt cx="844450" cy="1409050"/>
          </a:xfrm>
        </p:grpSpPr>
        <p:sp>
          <p:nvSpPr>
            <p:cNvPr id="1845" name="Google Shape;1845;p24"/>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4"/>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4"/>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4"/>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4"/>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4"/>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4"/>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4"/>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4"/>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4"/>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4"/>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4"/>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4"/>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4"/>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4"/>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4"/>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4"/>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4"/>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4"/>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4"/>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4"/>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4"/>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4"/>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4"/>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4"/>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4"/>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4"/>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4"/>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4"/>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4"/>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4"/>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4"/>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4"/>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4"/>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4"/>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4"/>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4"/>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4"/>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24"/>
          <p:cNvGrpSpPr/>
          <p:nvPr/>
        </p:nvGrpSpPr>
        <p:grpSpPr>
          <a:xfrm rot="-7200010">
            <a:off x="6108894" y="-906108"/>
            <a:ext cx="3689693" cy="3228474"/>
            <a:chOff x="1067625" y="-1658125"/>
            <a:chExt cx="2887550" cy="2526600"/>
          </a:xfrm>
        </p:grpSpPr>
        <p:sp>
          <p:nvSpPr>
            <p:cNvPr id="1896" name="Google Shape;1896;p24"/>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4"/>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4"/>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4"/>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4"/>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4"/>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02"/>
        <p:cNvGrpSpPr/>
        <p:nvPr/>
      </p:nvGrpSpPr>
      <p:grpSpPr>
        <a:xfrm>
          <a:off x="0" y="0"/>
          <a:ext cx="0" cy="0"/>
          <a:chOff x="0" y="0"/>
          <a:chExt cx="0" cy="0"/>
        </a:xfrm>
      </p:grpSpPr>
      <p:grpSp>
        <p:nvGrpSpPr>
          <p:cNvPr id="1903" name="Google Shape;1903;p25"/>
          <p:cNvGrpSpPr/>
          <p:nvPr/>
        </p:nvGrpSpPr>
        <p:grpSpPr>
          <a:xfrm flipH="1">
            <a:off x="-370307" y="1978259"/>
            <a:ext cx="2638315" cy="4402295"/>
            <a:chOff x="238125" y="1025750"/>
            <a:chExt cx="844450" cy="1409050"/>
          </a:xfrm>
        </p:grpSpPr>
        <p:sp>
          <p:nvSpPr>
            <p:cNvPr id="1904" name="Google Shape;1904;p25"/>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5"/>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5"/>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5"/>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5"/>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5"/>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5"/>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5"/>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5"/>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5"/>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5"/>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5"/>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5"/>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5"/>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5"/>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5"/>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5"/>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5"/>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5"/>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5"/>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5"/>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5"/>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5"/>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5"/>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5"/>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5"/>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5"/>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5"/>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5"/>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5"/>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5"/>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5"/>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5"/>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5"/>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5"/>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5"/>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5"/>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5"/>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5"/>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5"/>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5"/>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5"/>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5"/>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5"/>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5"/>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5"/>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5"/>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5"/>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5"/>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5"/>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25"/>
          <p:cNvGrpSpPr/>
          <p:nvPr/>
        </p:nvGrpSpPr>
        <p:grpSpPr>
          <a:xfrm rot="-7199911">
            <a:off x="5406833" y="-1456875"/>
            <a:ext cx="3689299" cy="3228128"/>
            <a:chOff x="1067625" y="-1658125"/>
            <a:chExt cx="2887550" cy="2526600"/>
          </a:xfrm>
        </p:grpSpPr>
        <p:sp>
          <p:nvSpPr>
            <p:cNvPr id="1955" name="Google Shape;1955;p25"/>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5"/>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5"/>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5"/>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5"/>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5"/>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25"/>
          <p:cNvGrpSpPr/>
          <p:nvPr/>
        </p:nvGrpSpPr>
        <p:grpSpPr>
          <a:xfrm flipH="1">
            <a:off x="2468143" y="3740384"/>
            <a:ext cx="2638315" cy="4402295"/>
            <a:chOff x="238125" y="1025750"/>
            <a:chExt cx="844450" cy="1409050"/>
          </a:xfrm>
        </p:grpSpPr>
        <p:sp>
          <p:nvSpPr>
            <p:cNvPr id="1962" name="Google Shape;1962;p25"/>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5"/>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5"/>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5"/>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5"/>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5"/>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5"/>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5"/>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5"/>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5"/>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5"/>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5"/>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5"/>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5"/>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5"/>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5"/>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5"/>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5"/>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5"/>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5"/>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5"/>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5"/>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5"/>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5"/>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5"/>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5"/>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5"/>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5"/>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5"/>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5"/>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5"/>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5"/>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5"/>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5"/>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5"/>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5"/>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5"/>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5"/>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5"/>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5"/>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5"/>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5"/>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5"/>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5"/>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5"/>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5"/>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5"/>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5"/>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5"/>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5"/>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1pPr>
            <a:lvl2pPr lvl="1">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2pPr>
            <a:lvl3pPr lvl="2">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3pPr>
            <a:lvl4pPr lvl="3">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4pPr>
            <a:lvl5pPr lvl="4">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5pPr>
            <a:lvl6pPr lvl="5">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6pPr>
            <a:lvl7pPr lvl="6">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7pPr>
            <a:lvl8pPr lvl="7">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8pPr>
            <a:lvl9pPr lvl="8">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8" r:id="rId7"/>
    <p:sldLayoutId id="2147483670" r:id="rId8"/>
    <p:sldLayoutId id="2147483671" r:id="rId9"/>
    <p:sldLayoutId id="2147483672" r:id="rId10"/>
    <p:sldLayoutId id="2147483673" r:id="rId11"/>
    <p:sldLayoutId id="2147483679" r:id="rId12"/>
    <p:sldLayoutId id="2147483680"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kostakis/SDN---Thesis/blob/main/Master's_Thesis_SDN.docx" TargetMode="External"/><Relationship Id="rId7"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xml"/><Relationship Id="rId5" Type="http://schemas.openxmlformats.org/officeDocument/2006/relationships/slide" Target="slide3.xml"/><Relationship Id="rId4" Type="http://schemas.openxmlformats.org/officeDocument/2006/relationships/hyperlink" Target="https://github.com/Kkostaki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s://drive.google.com/file/d/1T1y_zUmsILkzZGWI4z9XyScqgYXnvyGN/view?usp=sharing" TargetMode="External"/><Relationship Id="rId5" Type="http://schemas.openxmlformats.org/officeDocument/2006/relationships/image" Target="../media/image1.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lt1"/>
            </a:gs>
          </a:gsLst>
          <a:lin ang="5400700" scaled="0"/>
        </a:gradFill>
        <a:effectLst/>
      </p:bgPr>
    </p:bg>
    <p:spTree>
      <p:nvGrpSpPr>
        <p:cNvPr id="1" name="Shape 2312"/>
        <p:cNvGrpSpPr/>
        <p:nvPr/>
      </p:nvGrpSpPr>
      <p:grpSpPr>
        <a:xfrm>
          <a:off x="0" y="0"/>
          <a:ext cx="0" cy="0"/>
          <a:chOff x="0" y="0"/>
          <a:chExt cx="0" cy="0"/>
        </a:xfrm>
      </p:grpSpPr>
      <p:sp>
        <p:nvSpPr>
          <p:cNvPr id="2313" name="Google Shape;2313;p34"/>
          <p:cNvSpPr txBox="1">
            <a:spLocks noGrp="1"/>
          </p:cNvSpPr>
          <p:nvPr>
            <p:ph type="ctrTitle"/>
          </p:nvPr>
        </p:nvSpPr>
        <p:spPr>
          <a:xfrm>
            <a:off x="72487" y="1039989"/>
            <a:ext cx="4412428" cy="12387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solidFill>
                  <a:schemeClr val="accent1">
                    <a:lumMod val="50000"/>
                  </a:schemeClr>
                </a:solidFill>
                <a:latin typeface="Times New Roman" panose="02020603050405020304" pitchFamily="18" charset="0"/>
                <a:ea typeface="Roboto Mono SemiBold"/>
                <a:cs typeface="Times New Roman" panose="02020603050405020304" pitchFamily="18" charset="0"/>
                <a:sym typeface="Roboto Mono SemiBold"/>
              </a:rPr>
              <a:t>Security &amp; Analysis In Software-Defined Networks</a:t>
            </a:r>
            <a:endParaRPr sz="2800" i="1" dirty="0">
              <a:solidFill>
                <a:schemeClr val="accent1">
                  <a:lumMod val="50000"/>
                </a:schemeClr>
              </a:solidFill>
              <a:latin typeface="Times New Roman" panose="02020603050405020304" pitchFamily="18" charset="0"/>
              <a:ea typeface="Roboto Mono SemiBold"/>
              <a:cs typeface="Times New Roman" panose="02020603050405020304" pitchFamily="18" charset="0"/>
              <a:sym typeface="Roboto Mono SemiBold"/>
            </a:endParaRPr>
          </a:p>
        </p:txBody>
      </p:sp>
      <p:sp>
        <p:nvSpPr>
          <p:cNvPr id="2314" name="Google Shape;2314;p34"/>
          <p:cNvSpPr txBox="1">
            <a:spLocks noGrp="1"/>
          </p:cNvSpPr>
          <p:nvPr>
            <p:ph type="subTitle" idx="1"/>
          </p:nvPr>
        </p:nvSpPr>
        <p:spPr>
          <a:xfrm>
            <a:off x="72486" y="2515603"/>
            <a:ext cx="6815700" cy="894919"/>
          </a:xfrm>
          <a:prstGeom prst="rect">
            <a:avLst/>
          </a:prstGeom>
        </p:spPr>
        <p:txBody>
          <a:bodyPr spcFirstLastPara="1" wrap="square" lIns="91425" tIns="91425" rIns="91425" bIns="91425" anchor="t" anchorCtr="0">
            <a:noAutofit/>
          </a:bodyPr>
          <a:lstStyle/>
          <a:p>
            <a:pPr marL="0" indent="0"/>
            <a:r>
              <a:rPr lang="en" b="1" u="sng" dirty="0">
                <a:solidFill>
                  <a:schemeClr val="accent1">
                    <a:lumMod val="50000"/>
                  </a:schemeClr>
                </a:solidFill>
                <a:latin typeface="Times New Roman" panose="02020603050405020304" pitchFamily="18" charset="0"/>
                <a:cs typeface="Times New Roman" panose="02020603050405020304" pitchFamily="18" charset="0"/>
              </a:rPr>
              <a:t>Postgraduate Student</a:t>
            </a:r>
            <a:r>
              <a:rPr lang="en" dirty="0">
                <a:latin typeface="Times New Roman" panose="02020603050405020304" pitchFamily="18" charset="0"/>
                <a:cs typeface="Times New Roman" panose="02020603050405020304" pitchFamily="18" charset="0"/>
              </a:rPr>
              <a:t>:</a:t>
            </a:r>
            <a:r>
              <a:rPr lang="en" b="1" dirty="0">
                <a:latin typeface="Times New Roman" panose="02020603050405020304" pitchFamily="18" charset="0"/>
                <a:cs typeface="Times New Roman" panose="02020603050405020304" pitchFamily="18" charset="0"/>
              </a:rPr>
              <a:t> </a:t>
            </a:r>
            <a:r>
              <a:rPr lang="en-US"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Konstantinos </a:t>
            </a:r>
            <a:r>
              <a:rPr lang="en-US" kern="1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Karachalis</a:t>
            </a:r>
            <a:r>
              <a:rPr lang="en-US"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f3312307</a:t>
            </a:r>
          </a:p>
          <a:p>
            <a:pPr marL="0" indent="0"/>
            <a:r>
              <a:rPr lang="en-US" b="1" u="sng" kern="100"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Supervising Professor</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George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Xylomenos</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r>
              <a:rPr lang="en-US" b="1" u="sng" kern="100" dirty="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rPr>
              <a:t>Assistant Professors</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Nicholas </a:t>
            </a:r>
            <a:r>
              <a:rPr lang="en-US" kern="100" dirty="0" err="1">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Fotiou</a:t>
            </a:r>
            <a:r>
              <a:rPr lang="en-US" kern="100"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 Anna Kefala</a:t>
            </a:r>
            <a:endParaRPr lang="el-GR" kern="1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cxnSp>
        <p:nvCxnSpPr>
          <p:cNvPr id="2315" name="Google Shape;2315;p34"/>
          <p:cNvCxnSpPr>
            <a:cxnSpLocks/>
          </p:cNvCxnSpPr>
          <p:nvPr/>
        </p:nvCxnSpPr>
        <p:spPr>
          <a:xfrm flipH="1">
            <a:off x="0" y="2397146"/>
            <a:ext cx="5387340" cy="0"/>
          </a:xfrm>
          <a:prstGeom prst="straightConnector1">
            <a:avLst/>
          </a:prstGeom>
          <a:noFill/>
          <a:ln w="9525" cap="flat" cmpd="sng">
            <a:solidFill>
              <a:schemeClr val="dk1"/>
            </a:solidFill>
            <a:prstDash val="solid"/>
            <a:round/>
            <a:headEnd type="none" w="med" len="med"/>
            <a:tailEnd type="none" w="med" len="med"/>
          </a:ln>
        </p:spPr>
      </p:cxnSp>
      <p:grpSp>
        <p:nvGrpSpPr>
          <p:cNvPr id="2" name="Group 1">
            <a:extLst>
              <a:ext uri="{FF2B5EF4-FFF2-40B4-BE49-F238E27FC236}">
                <a16:creationId xmlns:a16="http://schemas.microsoft.com/office/drawing/2014/main" id="{C18B77F2-9E50-7913-630E-D3B725C9DA78}"/>
              </a:ext>
            </a:extLst>
          </p:cNvPr>
          <p:cNvGrpSpPr/>
          <p:nvPr/>
        </p:nvGrpSpPr>
        <p:grpSpPr>
          <a:xfrm>
            <a:off x="72486" y="93658"/>
            <a:ext cx="2621184" cy="763560"/>
            <a:chOff x="72486" y="93658"/>
            <a:chExt cx="2621184" cy="763560"/>
          </a:xfrm>
        </p:grpSpPr>
        <p:pic>
          <p:nvPicPr>
            <p:cNvPr id="8" name="Picture 7" descr="A statue with black paint on it&#10;&#10;Description automatically generated">
              <a:extLst>
                <a:ext uri="{FF2B5EF4-FFF2-40B4-BE49-F238E27FC236}">
                  <a16:creationId xmlns:a16="http://schemas.microsoft.com/office/drawing/2014/main" id="{280298E8-E86D-9B7A-139F-509217699F0F}"/>
                </a:ext>
              </a:extLst>
            </p:cNvPr>
            <p:cNvPicPr>
              <a:picLocks noChangeAspect="1"/>
            </p:cNvPicPr>
            <p:nvPr/>
          </p:nvPicPr>
          <p:blipFill>
            <a:blip r:embed="rId3"/>
            <a:stretch>
              <a:fillRect/>
            </a:stretch>
          </p:blipFill>
          <p:spPr>
            <a:xfrm>
              <a:off x="72486" y="141566"/>
              <a:ext cx="667743" cy="667743"/>
            </a:xfrm>
            <a:prstGeom prst="rect">
              <a:avLst/>
            </a:prstGeom>
          </p:spPr>
        </p:pic>
        <p:sp>
          <p:nvSpPr>
            <p:cNvPr id="9" name="Google Shape;125;p3">
              <a:extLst>
                <a:ext uri="{FF2B5EF4-FFF2-40B4-BE49-F238E27FC236}">
                  <a16:creationId xmlns:a16="http://schemas.microsoft.com/office/drawing/2014/main" id="{E79C107B-CDE4-60F5-376B-9412BC06F6EB}"/>
                </a:ext>
              </a:extLst>
            </p:cNvPr>
            <p:cNvSpPr txBox="1"/>
            <p:nvPr/>
          </p:nvSpPr>
          <p:spPr>
            <a:xfrm>
              <a:off x="612615" y="93658"/>
              <a:ext cx="2081055" cy="763560"/>
            </a:xfrm>
            <a:prstGeom prst="rect">
              <a:avLst/>
            </a:prstGeom>
            <a:noFill/>
            <a:ln>
              <a:noFill/>
            </a:ln>
          </p:spPr>
          <p:txBody>
            <a:bodyPr spcFirstLastPara="1" wrap="square" lIns="91425" tIns="45700" rIns="91425" bIns="45700" anchor="t" anchorCtr="0">
              <a:noAutofit/>
            </a:bodyPr>
            <a:lstStyle/>
            <a:p>
              <a:pPr algn="ctr">
                <a:spcAft>
                  <a:spcPts val="200"/>
                </a:spcAf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Master’s Degree</a:t>
              </a:r>
            </a:p>
            <a:p>
              <a:pPr algn="ctr">
                <a:spcAft>
                  <a:spcPts val="200"/>
                </a:spcAf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Development &amp; Security </a:t>
              </a:r>
              <a:endParaRPr lang="el-GR"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spcAft>
                  <a:spcPts val="1000"/>
                </a:spcAf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of Informational Systems</a:t>
              </a:r>
              <a:endParaRPr lang="el-GR"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endPar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1000"/>
                </a:spcAft>
              </a:pPr>
              <a:endParaRPr lang="el-GR"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2313"/>
                                        </p:tgtEl>
                                        <p:attrNameLst>
                                          <p:attrName>style.visibility</p:attrName>
                                        </p:attrNameLst>
                                      </p:cBhvr>
                                      <p:to>
                                        <p:strVal val="visible"/>
                                      </p:to>
                                    </p:set>
                                    <p:animEffect transition="in" filter="fade">
                                      <p:cBhvr>
                                        <p:cTn id="13" dur="750"/>
                                        <p:tgtEl>
                                          <p:spTgt spid="2313"/>
                                        </p:tgtEl>
                                      </p:cBhvr>
                                    </p:animEffect>
                                    <p:anim calcmode="lin" valueType="num">
                                      <p:cBhvr>
                                        <p:cTn id="14" dur="750" fill="hold"/>
                                        <p:tgtEl>
                                          <p:spTgt spid="2313"/>
                                        </p:tgtEl>
                                        <p:attrNameLst>
                                          <p:attrName>ppt_x</p:attrName>
                                        </p:attrNameLst>
                                      </p:cBhvr>
                                      <p:tavLst>
                                        <p:tav tm="0">
                                          <p:val>
                                            <p:strVal val="#ppt_x"/>
                                          </p:val>
                                        </p:tav>
                                        <p:tav tm="100000">
                                          <p:val>
                                            <p:strVal val="#ppt_x"/>
                                          </p:val>
                                        </p:tav>
                                      </p:tavLst>
                                    </p:anim>
                                    <p:anim calcmode="lin" valueType="num">
                                      <p:cBhvr>
                                        <p:cTn id="15" dur="750" fill="hold"/>
                                        <p:tgtEl>
                                          <p:spTgt spid="231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314">
                                            <p:txEl>
                                              <p:pRg st="0" end="0"/>
                                            </p:txEl>
                                          </p:spTgt>
                                        </p:tgtEl>
                                        <p:attrNameLst>
                                          <p:attrName>style.visibility</p:attrName>
                                        </p:attrNameLst>
                                      </p:cBhvr>
                                      <p:to>
                                        <p:strVal val="visible"/>
                                      </p:to>
                                    </p:set>
                                    <p:animEffect transition="in" filter="fade">
                                      <p:cBhvr>
                                        <p:cTn id="18" dur="750"/>
                                        <p:tgtEl>
                                          <p:spTgt spid="2314">
                                            <p:txEl>
                                              <p:pRg st="0" end="0"/>
                                            </p:txEl>
                                          </p:spTgt>
                                        </p:tgtEl>
                                      </p:cBhvr>
                                    </p:animEffect>
                                    <p:anim calcmode="lin" valueType="num">
                                      <p:cBhvr>
                                        <p:cTn id="19" dur="750" fill="hold"/>
                                        <p:tgtEl>
                                          <p:spTgt spid="2314">
                                            <p:txEl>
                                              <p:pRg st="0" end="0"/>
                                            </p:txEl>
                                          </p:spTgt>
                                        </p:tgtEl>
                                        <p:attrNameLst>
                                          <p:attrName>ppt_x</p:attrName>
                                        </p:attrNameLst>
                                      </p:cBhvr>
                                      <p:tavLst>
                                        <p:tav tm="0">
                                          <p:val>
                                            <p:strVal val="#ppt_x"/>
                                          </p:val>
                                        </p:tav>
                                        <p:tav tm="100000">
                                          <p:val>
                                            <p:strVal val="#ppt_x"/>
                                          </p:val>
                                        </p:tav>
                                      </p:tavLst>
                                    </p:anim>
                                    <p:anim calcmode="lin" valueType="num">
                                      <p:cBhvr>
                                        <p:cTn id="20" dur="750" fill="hold"/>
                                        <p:tgtEl>
                                          <p:spTgt spid="2314">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315"/>
                                        </p:tgtEl>
                                        <p:attrNameLst>
                                          <p:attrName>style.visibility</p:attrName>
                                        </p:attrNameLst>
                                      </p:cBhvr>
                                      <p:to>
                                        <p:strVal val="visible"/>
                                      </p:to>
                                    </p:set>
                                    <p:animEffect transition="in" filter="fade">
                                      <p:cBhvr>
                                        <p:cTn id="23" dur="750"/>
                                        <p:tgtEl>
                                          <p:spTgt spid="2315"/>
                                        </p:tgtEl>
                                      </p:cBhvr>
                                    </p:animEffect>
                                    <p:anim calcmode="lin" valueType="num">
                                      <p:cBhvr>
                                        <p:cTn id="24" dur="750" fill="hold"/>
                                        <p:tgtEl>
                                          <p:spTgt spid="2315"/>
                                        </p:tgtEl>
                                        <p:attrNameLst>
                                          <p:attrName>ppt_x</p:attrName>
                                        </p:attrNameLst>
                                      </p:cBhvr>
                                      <p:tavLst>
                                        <p:tav tm="0">
                                          <p:val>
                                            <p:strVal val="#ppt_x"/>
                                          </p:val>
                                        </p:tav>
                                        <p:tav tm="100000">
                                          <p:val>
                                            <p:strVal val="#ppt_x"/>
                                          </p:val>
                                        </p:tav>
                                      </p:tavLst>
                                    </p:anim>
                                    <p:anim calcmode="lin" valueType="num">
                                      <p:cBhvr>
                                        <p:cTn id="25" dur="750" fill="hold"/>
                                        <p:tgtEl>
                                          <p:spTgt spid="231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314">
                                            <p:txEl>
                                              <p:pRg st="1" end="1"/>
                                            </p:txEl>
                                          </p:spTgt>
                                        </p:tgtEl>
                                        <p:attrNameLst>
                                          <p:attrName>style.visibility</p:attrName>
                                        </p:attrNameLst>
                                      </p:cBhvr>
                                      <p:to>
                                        <p:strVal val="visible"/>
                                      </p:to>
                                    </p:set>
                                    <p:animEffect transition="in" filter="fade">
                                      <p:cBhvr>
                                        <p:cTn id="28" dur="750"/>
                                        <p:tgtEl>
                                          <p:spTgt spid="2314">
                                            <p:txEl>
                                              <p:pRg st="1" end="1"/>
                                            </p:txEl>
                                          </p:spTgt>
                                        </p:tgtEl>
                                      </p:cBhvr>
                                    </p:animEffect>
                                    <p:anim calcmode="lin" valueType="num">
                                      <p:cBhvr>
                                        <p:cTn id="29" dur="750" fill="hold"/>
                                        <p:tgtEl>
                                          <p:spTgt spid="2314">
                                            <p:txEl>
                                              <p:pRg st="1" end="1"/>
                                            </p:txEl>
                                          </p:spTgt>
                                        </p:tgtEl>
                                        <p:attrNameLst>
                                          <p:attrName>ppt_x</p:attrName>
                                        </p:attrNameLst>
                                      </p:cBhvr>
                                      <p:tavLst>
                                        <p:tav tm="0">
                                          <p:val>
                                            <p:strVal val="#ppt_x"/>
                                          </p:val>
                                        </p:tav>
                                        <p:tav tm="100000">
                                          <p:val>
                                            <p:strVal val="#ppt_x"/>
                                          </p:val>
                                        </p:tav>
                                      </p:tavLst>
                                    </p:anim>
                                    <p:anim calcmode="lin" valueType="num">
                                      <p:cBhvr>
                                        <p:cTn id="30" dur="750" fill="hold"/>
                                        <p:tgtEl>
                                          <p:spTgt spid="2314">
                                            <p:txEl>
                                              <p:pRg st="1" end="1"/>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314">
                                            <p:txEl>
                                              <p:pRg st="2" end="2"/>
                                            </p:txEl>
                                          </p:spTgt>
                                        </p:tgtEl>
                                        <p:attrNameLst>
                                          <p:attrName>style.visibility</p:attrName>
                                        </p:attrNameLst>
                                      </p:cBhvr>
                                      <p:to>
                                        <p:strVal val="visible"/>
                                      </p:to>
                                    </p:set>
                                    <p:animEffect transition="in" filter="fade">
                                      <p:cBhvr>
                                        <p:cTn id="33" dur="750"/>
                                        <p:tgtEl>
                                          <p:spTgt spid="2314">
                                            <p:txEl>
                                              <p:pRg st="2" end="2"/>
                                            </p:txEl>
                                          </p:spTgt>
                                        </p:tgtEl>
                                      </p:cBhvr>
                                    </p:animEffect>
                                    <p:anim calcmode="lin" valueType="num">
                                      <p:cBhvr>
                                        <p:cTn id="34" dur="750" fill="hold"/>
                                        <p:tgtEl>
                                          <p:spTgt spid="2314">
                                            <p:txEl>
                                              <p:pRg st="2" end="2"/>
                                            </p:txEl>
                                          </p:spTgt>
                                        </p:tgtEl>
                                        <p:attrNameLst>
                                          <p:attrName>ppt_x</p:attrName>
                                        </p:attrNameLst>
                                      </p:cBhvr>
                                      <p:tavLst>
                                        <p:tav tm="0">
                                          <p:val>
                                            <p:strVal val="#ppt_x"/>
                                          </p:val>
                                        </p:tav>
                                        <p:tav tm="100000">
                                          <p:val>
                                            <p:strVal val="#ppt_x"/>
                                          </p:val>
                                        </p:tav>
                                      </p:tavLst>
                                    </p:anim>
                                    <p:anim calcmode="lin" valueType="num">
                                      <p:cBhvr>
                                        <p:cTn id="35" dur="750" fill="hold"/>
                                        <p:tgtEl>
                                          <p:spTgt spid="23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3" grpId="0"/>
      <p:bldP spid="2314"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3DB505-13BC-F92C-9C61-BE92FC85814C}"/>
              </a:ext>
            </a:extLst>
          </p:cNvPr>
          <p:cNvPicPr>
            <a:picLocks noChangeAspect="1"/>
          </p:cNvPicPr>
          <p:nvPr/>
        </p:nvPicPr>
        <p:blipFill>
          <a:blip r:embed="rId2">
            <a:alphaModFix amt="12000"/>
          </a:blip>
          <a:stretch>
            <a:fillRect/>
          </a:stretch>
        </p:blipFill>
        <p:spPr>
          <a:xfrm rot="4209574">
            <a:off x="208149" y="-54229"/>
            <a:ext cx="1460467" cy="1460467"/>
          </a:xfrm>
          <a:prstGeom prst="rect">
            <a:avLst/>
          </a:prstGeom>
        </p:spPr>
      </p:pic>
      <p:pic>
        <p:nvPicPr>
          <p:cNvPr id="9" name="Picture 8">
            <a:extLst>
              <a:ext uri="{FF2B5EF4-FFF2-40B4-BE49-F238E27FC236}">
                <a16:creationId xmlns:a16="http://schemas.microsoft.com/office/drawing/2014/main" id="{0C815388-A2AA-9D2D-C333-F75563A3CC77}"/>
              </a:ext>
            </a:extLst>
          </p:cNvPr>
          <p:cNvPicPr>
            <a:picLocks noChangeAspect="1"/>
          </p:cNvPicPr>
          <p:nvPr/>
        </p:nvPicPr>
        <p:blipFill>
          <a:blip r:embed="rId2">
            <a:alphaModFix amt="22000"/>
          </a:blip>
          <a:stretch>
            <a:fillRect/>
          </a:stretch>
        </p:blipFill>
        <p:spPr>
          <a:xfrm rot="11161464">
            <a:off x="7486784" y="-54230"/>
            <a:ext cx="1460467" cy="1460467"/>
          </a:xfrm>
          <a:prstGeom prst="rect">
            <a:avLst/>
          </a:prstGeom>
        </p:spPr>
      </p:pic>
      <p:sp>
        <p:nvSpPr>
          <p:cNvPr id="4" name="Google Shape;2380;p40">
            <a:extLst>
              <a:ext uri="{FF2B5EF4-FFF2-40B4-BE49-F238E27FC236}">
                <a16:creationId xmlns:a16="http://schemas.microsoft.com/office/drawing/2014/main" id="{C8610E5B-AD82-0657-24FC-4B415CB0E5ED}"/>
              </a:ext>
            </a:extLst>
          </p:cNvPr>
          <p:cNvSpPr txBox="1">
            <a:spLocks noGrp="1"/>
          </p:cNvSpPr>
          <p:nvPr>
            <p:ph type="title"/>
          </p:nvPr>
        </p:nvSpPr>
        <p:spPr>
          <a:xfrm>
            <a:off x="1873114" y="80200"/>
            <a:ext cx="5397771" cy="4350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u="dbl" dirty="0">
                <a:latin typeface="Times New Roman" panose="02020603050405020304" pitchFamily="18" charset="0"/>
                <a:cs typeface="Times New Roman" panose="02020603050405020304" pitchFamily="18" charset="0"/>
              </a:rPr>
              <a:t>Software-Defined Networks – Architecture Model</a:t>
            </a:r>
            <a:endParaRPr sz="2000" u="dbl" dirty="0">
              <a:latin typeface="Times New Roman" panose="02020603050405020304" pitchFamily="18" charset="0"/>
              <a:cs typeface="Times New Roman" panose="02020603050405020304" pitchFamily="18" charset="0"/>
            </a:endParaRPr>
          </a:p>
        </p:txBody>
      </p:sp>
      <p:pic>
        <p:nvPicPr>
          <p:cNvPr id="5" name="Picture 4" descr="A diagram of a network&#10;&#10;Description automatically generated">
            <a:extLst>
              <a:ext uri="{FF2B5EF4-FFF2-40B4-BE49-F238E27FC236}">
                <a16:creationId xmlns:a16="http://schemas.microsoft.com/office/drawing/2014/main" id="{D0D8E0A5-3FA3-22C1-0CC1-C1CE15EC0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898" y="910176"/>
            <a:ext cx="4810774" cy="3391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FE3018AD-5262-BE8A-022A-ECDE8C00491D}"/>
              </a:ext>
            </a:extLst>
          </p:cNvPr>
          <p:cNvSpPr txBox="1"/>
          <p:nvPr/>
        </p:nvSpPr>
        <p:spPr>
          <a:xfrm>
            <a:off x="124142" y="648935"/>
            <a:ext cx="3497943" cy="4047262"/>
          </a:xfrm>
          <a:prstGeom prst="rect">
            <a:avLst/>
          </a:prstGeom>
          <a:noFill/>
        </p:spPr>
        <p:txBody>
          <a:bodyPr wrap="square" rtlCol="0">
            <a:spAutoFit/>
          </a:bodyPr>
          <a:lstStyle/>
          <a:p>
            <a:pPr marL="171450" indent="-171450">
              <a:spcAft>
                <a:spcPts val="150"/>
              </a:spcAft>
              <a:buClr>
                <a:srgbClr val="495F70"/>
              </a:buClr>
              <a:buFont typeface="Wingdings" panose="05000000000000000000" pitchFamily="2" charset="2"/>
              <a:buChar char="Ø"/>
            </a:pPr>
            <a:r>
              <a:rPr lang="en-US" sz="1100" b="1" u="sng" dirty="0">
                <a:solidFill>
                  <a:schemeClr val="bg2">
                    <a:lumMod val="75000"/>
                  </a:schemeClr>
                </a:solidFill>
                <a:latin typeface="Times New Roman" panose="02020603050405020304" pitchFamily="18" charset="0"/>
                <a:cs typeface="Times New Roman" panose="02020603050405020304" pitchFamily="18" charset="0"/>
              </a:rPr>
              <a:t>Infrastructure Layer</a:t>
            </a:r>
            <a:r>
              <a:rPr lang="en-US" sz="1100" b="1" dirty="0">
                <a:solidFill>
                  <a:schemeClr val="bg2">
                    <a:lumMod val="75000"/>
                  </a:schemeClr>
                </a:solidFill>
                <a:latin typeface="Times New Roman" panose="02020603050405020304" pitchFamily="18" charset="0"/>
                <a:cs typeface="Times New Roman" panose="02020603050405020304" pitchFamily="18" charset="0"/>
              </a:rPr>
              <a:t>:</a:t>
            </a:r>
            <a:r>
              <a:rPr lang="en-US" sz="1100" dirty="0">
                <a:latin typeface="Times New Roman" panose="02020603050405020304" pitchFamily="18" charset="0"/>
                <a:cs typeface="Times New Roman" panose="02020603050405020304" pitchFamily="18" charset="0"/>
              </a:rPr>
              <a:t> </a:t>
            </a:r>
          </a:p>
          <a:p>
            <a:pPr algn="just">
              <a:spcAft>
                <a:spcPts val="150"/>
              </a:spcAft>
              <a:buClr>
                <a:schemeClr val="tx2">
                  <a:lumMod val="75000"/>
                </a:schemeClr>
              </a:buClr>
            </a:pPr>
            <a:r>
              <a:rPr lang="en-US" sz="1100" dirty="0">
                <a:solidFill>
                  <a:srgbClr val="495F70"/>
                </a:solidFill>
                <a:latin typeface="Times New Roman" panose="02020603050405020304" pitchFamily="18" charset="0"/>
                <a:cs typeface="Times New Roman" panose="02020603050405020304" pitchFamily="18" charset="0"/>
                <a:sym typeface="Wingdings" panose="05000000000000000000" pitchFamily="2" charset="2"/>
              </a:rPr>
              <a:t> </a:t>
            </a:r>
            <a:r>
              <a:rPr lang="en-US" sz="1100" dirty="0">
                <a:latin typeface="Times New Roman" panose="02020603050405020304" pitchFamily="18" charset="0"/>
                <a:cs typeface="Times New Roman" panose="02020603050405020304" pitchFamily="18" charset="0"/>
              </a:rPr>
              <a:t>Entails the underlying network that is consisted of switching devices &amp; routers, which are tasked with forwarding traffic to their respectful destination according to their rules and policies.                       </a:t>
            </a:r>
          </a:p>
          <a:p>
            <a:pPr algn="just">
              <a:spcAft>
                <a:spcPts val="150"/>
              </a:spcAft>
              <a:buClr>
                <a:schemeClr val="tx2">
                  <a:lumMod val="75000"/>
                </a:schemeClr>
              </a:buClr>
            </a:pPr>
            <a:r>
              <a:rPr lang="en-US" sz="1100" dirty="0">
                <a:solidFill>
                  <a:schemeClr val="accent1">
                    <a:lumMod val="5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100" dirty="0">
                <a:latin typeface="Times New Roman" panose="02020603050405020304" pitchFamily="18" charset="0"/>
                <a:cs typeface="Times New Roman" panose="02020603050405020304" pitchFamily="18" charset="0"/>
                <a:sym typeface="Wingdings" panose="05000000000000000000" pitchFamily="2" charset="2"/>
              </a:rPr>
              <a:t> </a:t>
            </a:r>
            <a:r>
              <a:rPr lang="en-US" sz="1100" dirty="0">
                <a:latin typeface="Times New Roman" panose="02020603050405020304" pitchFamily="18" charset="0"/>
                <a:cs typeface="Times New Roman" panose="02020603050405020304" pitchFamily="18" charset="0"/>
              </a:rPr>
              <a:t>Policies &amp; rules (directives) are provided by the SDN controller.</a:t>
            </a:r>
          </a:p>
          <a:p>
            <a:pPr>
              <a:spcAft>
                <a:spcPts val="150"/>
              </a:spcAft>
              <a:buClr>
                <a:schemeClr val="tx2">
                  <a:lumMod val="75000"/>
                </a:schemeClr>
              </a:buClr>
            </a:pPr>
            <a:endParaRPr lang="en-US" sz="1100" dirty="0">
              <a:latin typeface="Times New Roman" panose="02020603050405020304" pitchFamily="18" charset="0"/>
              <a:cs typeface="Times New Roman" panose="02020603050405020304" pitchFamily="18" charset="0"/>
            </a:endParaRPr>
          </a:p>
          <a:p>
            <a:pPr marL="171450" indent="-171450">
              <a:spcAft>
                <a:spcPts val="150"/>
              </a:spcAft>
              <a:buClr>
                <a:srgbClr val="495F70"/>
              </a:buClr>
              <a:buFont typeface="Wingdings" panose="05000000000000000000" pitchFamily="2" charset="2"/>
              <a:buChar char="Ø"/>
            </a:pPr>
            <a:r>
              <a:rPr lang="en-US" sz="1100" b="1" u="sng" dirty="0">
                <a:solidFill>
                  <a:schemeClr val="bg2">
                    <a:lumMod val="75000"/>
                  </a:schemeClr>
                </a:solidFill>
                <a:latin typeface="Times New Roman" panose="02020603050405020304" pitchFamily="18" charset="0"/>
                <a:cs typeface="Times New Roman" panose="02020603050405020304" pitchFamily="18" charset="0"/>
              </a:rPr>
              <a:t>Control Layer</a:t>
            </a:r>
            <a:r>
              <a:rPr lang="en-US" sz="1100" b="1" dirty="0">
                <a:solidFill>
                  <a:schemeClr val="bg2">
                    <a:lumMod val="75000"/>
                  </a:schemeClr>
                </a:solidFill>
                <a:latin typeface="Times New Roman" panose="02020603050405020304" pitchFamily="18" charset="0"/>
                <a:cs typeface="Times New Roman" panose="02020603050405020304" pitchFamily="18" charset="0"/>
              </a:rPr>
              <a:t>:</a:t>
            </a:r>
            <a:r>
              <a:rPr lang="en-US" sz="1100" dirty="0">
                <a:latin typeface="Times New Roman" panose="02020603050405020304" pitchFamily="18" charset="0"/>
                <a:cs typeface="Times New Roman" panose="02020603050405020304" pitchFamily="18" charset="0"/>
              </a:rPr>
              <a:t> </a:t>
            </a:r>
          </a:p>
          <a:p>
            <a:pPr algn="just">
              <a:spcAft>
                <a:spcPts val="150"/>
              </a:spcAft>
              <a:buClr>
                <a:schemeClr val="tx2">
                  <a:lumMod val="75000"/>
                </a:schemeClr>
              </a:buClr>
            </a:pPr>
            <a:r>
              <a:rPr lang="en-US" sz="1100" dirty="0">
                <a:solidFill>
                  <a:schemeClr val="accent1">
                    <a:lumMod val="5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100" dirty="0">
                <a:latin typeface="Times New Roman" panose="02020603050405020304" pitchFamily="18" charset="0"/>
                <a:cs typeface="Times New Roman" panose="02020603050405020304" pitchFamily="18" charset="0"/>
              </a:rPr>
              <a:t> Acts as a representation of the SDN Controller software from which the admin can take control of the overall network.                       </a:t>
            </a:r>
          </a:p>
          <a:p>
            <a:pPr algn="just">
              <a:spcAft>
                <a:spcPts val="150"/>
              </a:spcAft>
              <a:buClr>
                <a:schemeClr val="tx2">
                  <a:lumMod val="75000"/>
                </a:schemeClr>
              </a:buClr>
            </a:pPr>
            <a:r>
              <a:rPr lang="en-US" sz="1100" dirty="0">
                <a:solidFill>
                  <a:schemeClr val="accent1">
                    <a:lumMod val="5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100" dirty="0">
                <a:latin typeface="Times New Roman" panose="02020603050405020304" pitchFamily="18" charset="0"/>
                <a:cs typeface="Times New Roman" panose="02020603050405020304" pitchFamily="18" charset="0"/>
                <a:sym typeface="Wingdings" panose="05000000000000000000" pitchFamily="2" charset="2"/>
              </a:rPr>
              <a:t> </a:t>
            </a:r>
            <a:r>
              <a:rPr lang="en-US" sz="1100" dirty="0">
                <a:latin typeface="Times New Roman" panose="02020603050405020304" pitchFamily="18" charset="0"/>
                <a:cs typeface="Times New Roman" panose="02020603050405020304" pitchFamily="18" charset="0"/>
              </a:rPr>
              <a:t>The SDN controller is responsible for the decision-making processes regarding the management of rules, policies, the interaction and the stability amidst the layers as well as for overseeing the flow of traffic.</a:t>
            </a:r>
            <a:endParaRPr lang="el-GR" sz="1100" dirty="0">
              <a:latin typeface="Times New Roman" panose="02020603050405020304" pitchFamily="18" charset="0"/>
              <a:cs typeface="Times New Roman" panose="02020603050405020304" pitchFamily="18" charset="0"/>
            </a:endParaRPr>
          </a:p>
          <a:p>
            <a:pPr>
              <a:spcAft>
                <a:spcPts val="150"/>
              </a:spcAft>
              <a:buClr>
                <a:schemeClr val="tx2">
                  <a:lumMod val="75000"/>
                </a:schemeClr>
              </a:buClr>
            </a:pPr>
            <a:endParaRPr lang="en-US" sz="1100" dirty="0">
              <a:latin typeface="Times New Roman" panose="02020603050405020304" pitchFamily="18" charset="0"/>
              <a:cs typeface="Times New Roman" panose="02020603050405020304" pitchFamily="18" charset="0"/>
            </a:endParaRPr>
          </a:p>
          <a:p>
            <a:pPr marL="171450" indent="-171450">
              <a:spcAft>
                <a:spcPts val="150"/>
              </a:spcAft>
              <a:buClr>
                <a:srgbClr val="495F70"/>
              </a:buClr>
              <a:buFont typeface="Wingdings" panose="05000000000000000000" pitchFamily="2" charset="2"/>
              <a:buChar char="Ø"/>
            </a:pPr>
            <a:r>
              <a:rPr lang="en-US" sz="1100" b="1" u="sng" dirty="0">
                <a:solidFill>
                  <a:schemeClr val="bg2">
                    <a:lumMod val="75000"/>
                  </a:schemeClr>
                </a:solidFill>
                <a:latin typeface="Times New Roman" panose="02020603050405020304" pitchFamily="18" charset="0"/>
                <a:cs typeface="Times New Roman" panose="02020603050405020304" pitchFamily="18" charset="0"/>
              </a:rPr>
              <a:t>Application Layer</a:t>
            </a:r>
            <a:r>
              <a:rPr lang="en-US" sz="1100" b="1" dirty="0">
                <a:solidFill>
                  <a:schemeClr val="bg2">
                    <a:lumMod val="75000"/>
                  </a:schemeClr>
                </a:solidFill>
                <a:latin typeface="Times New Roman" panose="02020603050405020304" pitchFamily="18" charset="0"/>
                <a:cs typeface="Times New Roman" panose="02020603050405020304" pitchFamily="18" charset="0"/>
              </a:rPr>
              <a:t>:</a:t>
            </a:r>
            <a:r>
              <a:rPr lang="en-US" sz="1100" dirty="0">
                <a:latin typeface="Times New Roman" panose="02020603050405020304" pitchFamily="18" charset="0"/>
                <a:cs typeface="Times New Roman" panose="02020603050405020304" pitchFamily="18" charset="0"/>
              </a:rPr>
              <a:t> </a:t>
            </a:r>
          </a:p>
          <a:p>
            <a:pPr algn="just">
              <a:spcAft>
                <a:spcPts val="150"/>
              </a:spcAft>
              <a:buClr>
                <a:schemeClr val="tx2">
                  <a:lumMod val="75000"/>
                </a:schemeClr>
              </a:buClr>
            </a:pPr>
            <a:r>
              <a:rPr lang="en-US" sz="1100" dirty="0">
                <a:solidFill>
                  <a:schemeClr val="accent1">
                    <a:lumMod val="5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100" dirty="0">
                <a:latin typeface="Times New Roman" panose="02020603050405020304" pitchFamily="18" charset="0"/>
                <a:cs typeface="Times New Roman" panose="02020603050405020304" pitchFamily="18" charset="0"/>
              </a:rPr>
              <a:t> Comprised of the network programs and software applications that communicate with the underlying second layer of the SDN architecture, sending across their desired network behavior pattern &amp; conditions.</a:t>
            </a:r>
            <a:endParaRPr lang="el-GR" sz="11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4D00054-7C12-FEC4-6385-72890C50B231}"/>
              </a:ext>
            </a:extLst>
          </p:cNvPr>
          <p:cNvPicPr>
            <a:picLocks noChangeAspect="1"/>
          </p:cNvPicPr>
          <p:nvPr/>
        </p:nvPicPr>
        <p:blipFill>
          <a:blip r:embed="rId2">
            <a:alphaModFix amt="12000"/>
          </a:blip>
          <a:stretch>
            <a:fillRect/>
          </a:stretch>
        </p:blipFill>
        <p:spPr>
          <a:xfrm rot="20115973">
            <a:off x="2143857" y="2997188"/>
            <a:ext cx="1460467" cy="1460467"/>
          </a:xfrm>
          <a:prstGeom prst="rect">
            <a:avLst/>
          </a:prstGeom>
        </p:spPr>
      </p:pic>
    </p:spTree>
    <p:extLst>
      <p:ext uri="{BB962C8B-B14F-4D97-AF65-F5344CB8AC3E}">
        <p14:creationId xmlns:p14="http://schemas.microsoft.com/office/powerpoint/2010/main" val="202204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anim calcmode="lin" valueType="num">
                                      <p:cBhvr>
                                        <p:cTn id="12" dur="750" fill="hold"/>
                                        <p:tgtEl>
                                          <p:spTgt spid="6"/>
                                        </p:tgtEl>
                                        <p:attrNameLst>
                                          <p:attrName>ppt_x</p:attrName>
                                        </p:attrNameLst>
                                      </p:cBhvr>
                                      <p:tavLst>
                                        <p:tav tm="0">
                                          <p:val>
                                            <p:strVal val="#ppt_x"/>
                                          </p:val>
                                        </p:tav>
                                        <p:tav tm="100000">
                                          <p:val>
                                            <p:strVal val="#ppt_x"/>
                                          </p:val>
                                        </p:tav>
                                      </p:tavLst>
                                    </p:anim>
                                    <p:anim calcmode="lin" valueType="num">
                                      <p:cBhvr>
                                        <p:cTn id="13" dur="75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ppt_x</p:attrName>
                                        </p:attrNameLst>
                                      </p:cBhvr>
                                      <p:tavLst>
                                        <p:tav tm="0">
                                          <p:val>
                                            <p:strVal val="#ppt_x"/>
                                          </p:val>
                                        </p:tav>
                                        <p:tav tm="100000">
                                          <p:val>
                                            <p:strVal val="#ppt_x"/>
                                          </p:val>
                                        </p:tav>
                                      </p:tavLst>
                                    </p:anim>
                                    <p:anim calcmode="lin" valueType="num">
                                      <p:cBhvr>
                                        <p:cTn id="18"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Google Shape;2380;p40">
            <a:extLst>
              <a:ext uri="{FF2B5EF4-FFF2-40B4-BE49-F238E27FC236}">
                <a16:creationId xmlns:a16="http://schemas.microsoft.com/office/drawing/2014/main" id="{ADB26803-AB01-C449-6428-2260A783E2B7}"/>
              </a:ext>
            </a:extLst>
          </p:cNvPr>
          <p:cNvSpPr txBox="1">
            <a:spLocks noGrp="1"/>
          </p:cNvSpPr>
          <p:nvPr>
            <p:ph type="title"/>
          </p:nvPr>
        </p:nvSpPr>
        <p:spPr>
          <a:xfrm>
            <a:off x="1873114" y="80200"/>
            <a:ext cx="5397771" cy="4350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u="dbl" dirty="0">
                <a:latin typeface="Times New Roman" panose="02020603050405020304" pitchFamily="18" charset="0"/>
                <a:cs typeface="Times New Roman" panose="02020603050405020304" pitchFamily="18" charset="0"/>
              </a:rPr>
              <a:t>Software-Defined Networks – 1</a:t>
            </a:r>
            <a:r>
              <a:rPr lang="en" sz="2000" u="dbl" baseline="30000" dirty="0">
                <a:latin typeface="Times New Roman" panose="02020603050405020304" pitchFamily="18" charset="0"/>
                <a:cs typeface="Times New Roman" panose="02020603050405020304" pitchFamily="18" charset="0"/>
              </a:rPr>
              <a:t>st</a:t>
            </a:r>
            <a:r>
              <a:rPr lang="en" sz="2000" u="dbl" dirty="0">
                <a:latin typeface="Times New Roman" panose="02020603050405020304" pitchFamily="18" charset="0"/>
                <a:cs typeface="Times New Roman" panose="02020603050405020304" pitchFamily="18" charset="0"/>
              </a:rPr>
              <a:t> Layer</a:t>
            </a:r>
            <a:endParaRPr sz="2000" u="dbl" dirty="0">
              <a:latin typeface="Times New Roman" panose="02020603050405020304" pitchFamily="18" charset="0"/>
              <a:cs typeface="Times New Roman" panose="02020603050405020304" pitchFamily="18" charset="0"/>
            </a:endParaRPr>
          </a:p>
        </p:txBody>
      </p:sp>
      <p:grpSp>
        <p:nvGrpSpPr>
          <p:cNvPr id="108" name="Group 107">
            <a:extLst>
              <a:ext uri="{FF2B5EF4-FFF2-40B4-BE49-F238E27FC236}">
                <a16:creationId xmlns:a16="http://schemas.microsoft.com/office/drawing/2014/main" id="{3B3E72AC-6625-13DC-D202-B2A26E07122E}"/>
              </a:ext>
            </a:extLst>
          </p:cNvPr>
          <p:cNvGrpSpPr/>
          <p:nvPr/>
        </p:nvGrpSpPr>
        <p:grpSpPr>
          <a:xfrm>
            <a:off x="4195859" y="878126"/>
            <a:ext cx="4610862" cy="3561659"/>
            <a:chOff x="4195859" y="878126"/>
            <a:chExt cx="4610862" cy="3561659"/>
          </a:xfrm>
        </p:grpSpPr>
        <p:grpSp>
          <p:nvGrpSpPr>
            <p:cNvPr id="103" name="Group 102">
              <a:extLst>
                <a:ext uri="{FF2B5EF4-FFF2-40B4-BE49-F238E27FC236}">
                  <a16:creationId xmlns:a16="http://schemas.microsoft.com/office/drawing/2014/main" id="{54D3E025-12E2-FDA1-0BB1-2B50DCB053C4}"/>
                </a:ext>
              </a:extLst>
            </p:cNvPr>
            <p:cNvGrpSpPr/>
            <p:nvPr/>
          </p:nvGrpSpPr>
          <p:grpSpPr>
            <a:xfrm>
              <a:off x="4954249" y="878126"/>
              <a:ext cx="3852472" cy="3550875"/>
              <a:chOff x="5104151" y="548342"/>
              <a:chExt cx="3852472" cy="3550875"/>
            </a:xfrm>
          </p:grpSpPr>
          <p:sp>
            <p:nvSpPr>
              <p:cNvPr id="62" name="Rectangle 61">
                <a:extLst>
                  <a:ext uri="{FF2B5EF4-FFF2-40B4-BE49-F238E27FC236}">
                    <a16:creationId xmlns:a16="http://schemas.microsoft.com/office/drawing/2014/main" id="{9A7E8A92-A218-0A55-5497-43E57DBF55A1}"/>
                  </a:ext>
                </a:extLst>
              </p:cNvPr>
              <p:cNvSpPr/>
              <p:nvPr/>
            </p:nvSpPr>
            <p:spPr>
              <a:xfrm>
                <a:off x="5104151" y="554635"/>
                <a:ext cx="3852472" cy="6521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3" name="Rectangle 62">
                <a:extLst>
                  <a:ext uri="{FF2B5EF4-FFF2-40B4-BE49-F238E27FC236}">
                    <a16:creationId xmlns:a16="http://schemas.microsoft.com/office/drawing/2014/main" id="{F95770B9-EF11-B352-A388-B687063D3E3D}"/>
                  </a:ext>
                </a:extLst>
              </p:cNvPr>
              <p:cNvSpPr/>
              <p:nvPr/>
            </p:nvSpPr>
            <p:spPr>
              <a:xfrm>
                <a:off x="5104151" y="1269657"/>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4" name="Rectangle 63">
                <a:extLst>
                  <a:ext uri="{FF2B5EF4-FFF2-40B4-BE49-F238E27FC236}">
                    <a16:creationId xmlns:a16="http://schemas.microsoft.com/office/drawing/2014/main" id="{F5B93537-4273-51E6-480A-380AF948067A}"/>
                  </a:ext>
                </a:extLst>
              </p:cNvPr>
              <p:cNvSpPr/>
              <p:nvPr/>
            </p:nvSpPr>
            <p:spPr>
              <a:xfrm>
                <a:off x="5104151" y="1985419"/>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5" name="Rectangle 64">
                <a:extLst>
                  <a:ext uri="{FF2B5EF4-FFF2-40B4-BE49-F238E27FC236}">
                    <a16:creationId xmlns:a16="http://schemas.microsoft.com/office/drawing/2014/main" id="{3B7F4701-C54F-8206-9A5F-A72D8216BB34}"/>
                  </a:ext>
                </a:extLst>
              </p:cNvPr>
              <p:cNvSpPr/>
              <p:nvPr/>
            </p:nvSpPr>
            <p:spPr>
              <a:xfrm>
                <a:off x="5104151" y="2709895"/>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6" name="Rectangle 65">
                <a:extLst>
                  <a:ext uri="{FF2B5EF4-FFF2-40B4-BE49-F238E27FC236}">
                    <a16:creationId xmlns:a16="http://schemas.microsoft.com/office/drawing/2014/main" id="{1EC11A1F-0636-3C34-0A5C-54FFDF0BA0B0}"/>
                  </a:ext>
                </a:extLst>
              </p:cNvPr>
              <p:cNvSpPr/>
              <p:nvPr/>
            </p:nvSpPr>
            <p:spPr>
              <a:xfrm>
                <a:off x="5104151" y="3447046"/>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7" name="TextBox 66">
                <a:extLst>
                  <a:ext uri="{FF2B5EF4-FFF2-40B4-BE49-F238E27FC236}">
                    <a16:creationId xmlns:a16="http://schemas.microsoft.com/office/drawing/2014/main" id="{E2AB8610-A241-9809-4E4E-97766871746F}"/>
                  </a:ext>
                </a:extLst>
              </p:cNvPr>
              <p:cNvSpPr txBox="1"/>
              <p:nvPr/>
            </p:nvSpPr>
            <p:spPr>
              <a:xfrm>
                <a:off x="6177820" y="548342"/>
                <a:ext cx="1705131" cy="276999"/>
              </a:xfrm>
              <a:prstGeom prst="rect">
                <a:avLst/>
              </a:prstGeom>
              <a:noFill/>
            </p:spPr>
            <p:txBody>
              <a:bodyPr wrap="square" rtlCol="0">
                <a:spAutoFit/>
              </a:bodyPr>
              <a:lstStyle/>
              <a:p>
                <a:pPr algn="ctr"/>
                <a:r>
                  <a:rPr lang="en-US" sz="1200" b="1" dirty="0">
                    <a:solidFill>
                      <a:schemeClr val="bg2">
                        <a:lumMod val="50000"/>
                      </a:schemeClr>
                    </a:solidFill>
                    <a:latin typeface="Times New Roman" panose="02020603050405020304" pitchFamily="18" charset="0"/>
                    <a:cs typeface="Times New Roman" panose="02020603050405020304" pitchFamily="18" charset="0"/>
                  </a:rPr>
                  <a:t>Infrastructure Layer</a:t>
                </a:r>
                <a:endParaRPr lang="el-GR" sz="12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7F97A2E5-C02C-F6F3-6D93-761D5E59A3F1}"/>
                  </a:ext>
                </a:extLst>
              </p:cNvPr>
              <p:cNvSpPr txBox="1"/>
              <p:nvPr/>
            </p:nvSpPr>
            <p:spPr>
              <a:xfrm>
                <a:off x="6177819" y="1435167"/>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Southbound Interface</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F771CE6F-2AE6-8EAA-CC2D-A54BFAE7C8FD}"/>
                  </a:ext>
                </a:extLst>
              </p:cNvPr>
              <p:cNvSpPr txBox="1"/>
              <p:nvPr/>
            </p:nvSpPr>
            <p:spPr>
              <a:xfrm>
                <a:off x="6177818" y="1975444"/>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Control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D3C845F9-D722-310E-6410-DB7034300F9D}"/>
                  </a:ext>
                </a:extLst>
              </p:cNvPr>
              <p:cNvSpPr txBox="1"/>
              <p:nvPr/>
            </p:nvSpPr>
            <p:spPr>
              <a:xfrm>
                <a:off x="6177818" y="2876819"/>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Northbound Interface</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F7C5CA8D-A78D-B15F-B584-CBFE184CC2B0}"/>
                  </a:ext>
                </a:extLst>
              </p:cNvPr>
              <p:cNvSpPr txBox="1"/>
              <p:nvPr/>
            </p:nvSpPr>
            <p:spPr>
              <a:xfrm>
                <a:off x="6177818" y="3438942"/>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Application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88C1E60E-3329-08C6-DFF2-4971882B2C1B}"/>
                  </a:ext>
                </a:extLst>
              </p:cNvPr>
              <p:cNvSpPr/>
              <p:nvPr/>
            </p:nvSpPr>
            <p:spPr>
              <a:xfrm>
                <a:off x="5869799" y="841151"/>
                <a:ext cx="1076421" cy="12752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5" name="Rectangle 74">
                <a:extLst>
                  <a:ext uri="{FF2B5EF4-FFF2-40B4-BE49-F238E27FC236}">
                    <a16:creationId xmlns:a16="http://schemas.microsoft.com/office/drawing/2014/main" id="{4270B9F3-08F0-6F93-8390-22A0E8A8DF36}"/>
                  </a:ext>
                </a:extLst>
              </p:cNvPr>
              <p:cNvSpPr/>
              <p:nvPr/>
            </p:nvSpPr>
            <p:spPr>
              <a:xfrm>
                <a:off x="5869798" y="1024170"/>
                <a:ext cx="1076421" cy="12752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6" name="Rectangle 75">
                <a:extLst>
                  <a:ext uri="{FF2B5EF4-FFF2-40B4-BE49-F238E27FC236}">
                    <a16:creationId xmlns:a16="http://schemas.microsoft.com/office/drawing/2014/main" id="{A2B44549-7462-9AC1-1F03-5A9176F69272}"/>
                  </a:ext>
                </a:extLst>
              </p:cNvPr>
              <p:cNvSpPr/>
              <p:nvPr/>
            </p:nvSpPr>
            <p:spPr>
              <a:xfrm>
                <a:off x="7095219" y="841151"/>
                <a:ext cx="1076421" cy="12752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7" name="Rectangle 76">
                <a:extLst>
                  <a:ext uri="{FF2B5EF4-FFF2-40B4-BE49-F238E27FC236}">
                    <a16:creationId xmlns:a16="http://schemas.microsoft.com/office/drawing/2014/main" id="{FC989870-F322-5946-638B-B890F73925CD}"/>
                  </a:ext>
                </a:extLst>
              </p:cNvPr>
              <p:cNvSpPr/>
              <p:nvPr/>
            </p:nvSpPr>
            <p:spPr>
              <a:xfrm>
                <a:off x="7095218" y="1023586"/>
                <a:ext cx="1076421" cy="12752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9" name="TextBox 78">
                <a:extLst>
                  <a:ext uri="{FF2B5EF4-FFF2-40B4-BE49-F238E27FC236}">
                    <a16:creationId xmlns:a16="http://schemas.microsoft.com/office/drawing/2014/main" id="{C1428DB3-41B8-B927-3254-F943665D0380}"/>
                  </a:ext>
                </a:extLst>
              </p:cNvPr>
              <p:cNvSpPr txBox="1"/>
              <p:nvPr/>
            </p:nvSpPr>
            <p:spPr>
              <a:xfrm>
                <a:off x="5948225" y="789499"/>
                <a:ext cx="958163" cy="230832"/>
              </a:xfrm>
              <a:prstGeom prst="rect">
                <a:avLst/>
              </a:prstGeom>
              <a:noFill/>
            </p:spPr>
            <p:txBody>
              <a:bodyPr wrap="square" rtlCol="0">
                <a:spAutoFit/>
              </a:bodyPr>
              <a:lstStyle/>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Control Plane</a:t>
                </a:r>
                <a:endParaRPr lang="el-GR" sz="9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3F8B1B5B-ADC4-3B7D-12E2-7D4FDBDB6B77}"/>
                  </a:ext>
                </a:extLst>
              </p:cNvPr>
              <p:cNvSpPr txBox="1"/>
              <p:nvPr/>
            </p:nvSpPr>
            <p:spPr>
              <a:xfrm>
                <a:off x="5574742" y="975234"/>
                <a:ext cx="1705131" cy="230832"/>
              </a:xfrm>
              <a:prstGeom prst="rect">
                <a:avLst/>
              </a:prstGeom>
              <a:noFill/>
            </p:spPr>
            <p:txBody>
              <a:bodyPr wrap="square" rtlCol="0">
                <a:spAutoFit/>
              </a:bodyPr>
              <a:lstStyle/>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Data Plane</a:t>
                </a:r>
                <a:endParaRPr lang="el-GR" sz="9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1" name="TextBox 80">
                <a:extLst>
                  <a:ext uri="{FF2B5EF4-FFF2-40B4-BE49-F238E27FC236}">
                    <a16:creationId xmlns:a16="http://schemas.microsoft.com/office/drawing/2014/main" id="{A564CC62-8ACC-F71A-308D-D386E6074E7D}"/>
                  </a:ext>
                </a:extLst>
              </p:cNvPr>
              <p:cNvSpPr txBox="1"/>
              <p:nvPr/>
            </p:nvSpPr>
            <p:spPr>
              <a:xfrm>
                <a:off x="6776951" y="782996"/>
                <a:ext cx="1705131" cy="230832"/>
              </a:xfrm>
              <a:prstGeom prst="rect">
                <a:avLst/>
              </a:prstGeom>
              <a:noFill/>
            </p:spPr>
            <p:txBody>
              <a:bodyPr wrap="square" rtlCol="0">
                <a:spAutoFit/>
              </a:bodyPr>
              <a:lstStyle/>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Switching/R. Device</a:t>
                </a:r>
                <a:endParaRPr lang="el-GR" sz="9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2" name="TextBox 81">
                <a:extLst>
                  <a:ext uri="{FF2B5EF4-FFF2-40B4-BE49-F238E27FC236}">
                    <a16:creationId xmlns:a16="http://schemas.microsoft.com/office/drawing/2014/main" id="{88C774CA-0001-947E-0DA7-FD3C02E077C0}"/>
                  </a:ext>
                </a:extLst>
              </p:cNvPr>
              <p:cNvSpPr txBox="1"/>
              <p:nvPr/>
            </p:nvSpPr>
            <p:spPr>
              <a:xfrm>
                <a:off x="6757651" y="970717"/>
                <a:ext cx="1705131" cy="230832"/>
              </a:xfrm>
              <a:prstGeom prst="rect">
                <a:avLst/>
              </a:prstGeom>
              <a:noFill/>
            </p:spPr>
            <p:txBody>
              <a:bodyPr wrap="square" rtlCol="0">
                <a:spAutoFit/>
              </a:bodyPr>
              <a:lstStyle/>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Trans. Media </a:t>
                </a:r>
                <a:endParaRPr lang="el-GR" sz="9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4" name="Rectangle 83">
                <a:extLst>
                  <a:ext uri="{FF2B5EF4-FFF2-40B4-BE49-F238E27FC236}">
                    <a16:creationId xmlns:a16="http://schemas.microsoft.com/office/drawing/2014/main" id="{431B4E7B-DF23-7C9B-8C36-C204817C0C79}"/>
                  </a:ext>
                </a:extLst>
              </p:cNvPr>
              <p:cNvSpPr/>
              <p:nvPr/>
            </p:nvSpPr>
            <p:spPr>
              <a:xfrm>
                <a:off x="5869797" y="2260984"/>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5" name="Rectangle 84">
                <a:extLst>
                  <a:ext uri="{FF2B5EF4-FFF2-40B4-BE49-F238E27FC236}">
                    <a16:creationId xmlns:a16="http://schemas.microsoft.com/office/drawing/2014/main" id="{4E89E075-F798-0548-DC3A-24DD73FB5710}"/>
                  </a:ext>
                </a:extLst>
              </p:cNvPr>
              <p:cNvSpPr/>
              <p:nvPr/>
            </p:nvSpPr>
            <p:spPr>
              <a:xfrm>
                <a:off x="6300233" y="2449287"/>
                <a:ext cx="1460299" cy="12246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7" name="Rectangle 86">
                <a:extLst>
                  <a:ext uri="{FF2B5EF4-FFF2-40B4-BE49-F238E27FC236}">
                    <a16:creationId xmlns:a16="http://schemas.microsoft.com/office/drawing/2014/main" id="{96368ABD-68EE-EB09-1A4E-24EAEE120822}"/>
                  </a:ext>
                </a:extLst>
              </p:cNvPr>
              <p:cNvSpPr/>
              <p:nvPr/>
            </p:nvSpPr>
            <p:spPr>
              <a:xfrm>
                <a:off x="7095218" y="2260984"/>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8" name="TextBox 87">
                <a:extLst>
                  <a:ext uri="{FF2B5EF4-FFF2-40B4-BE49-F238E27FC236}">
                    <a16:creationId xmlns:a16="http://schemas.microsoft.com/office/drawing/2014/main" id="{1DDC691C-9671-F28B-3468-1807A55BDA58}"/>
                  </a:ext>
                </a:extLst>
              </p:cNvPr>
              <p:cNvSpPr txBox="1"/>
              <p:nvPr/>
            </p:nvSpPr>
            <p:spPr>
              <a:xfrm>
                <a:off x="5928925" y="2202487"/>
                <a:ext cx="958163"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SDN Controller</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89" name="TextBox 88">
                <a:extLst>
                  <a:ext uri="{FF2B5EF4-FFF2-40B4-BE49-F238E27FC236}">
                    <a16:creationId xmlns:a16="http://schemas.microsoft.com/office/drawing/2014/main" id="{2EE2331C-92AE-96E1-2F8D-096A317BCCD8}"/>
                  </a:ext>
                </a:extLst>
              </p:cNvPr>
              <p:cNvSpPr txBox="1"/>
              <p:nvPr/>
            </p:nvSpPr>
            <p:spPr>
              <a:xfrm>
                <a:off x="7118913" y="2201420"/>
                <a:ext cx="1021205"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Policies/Rules 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BEE78A6C-D6BF-BB5C-9673-3376A3FBE995}"/>
                  </a:ext>
                </a:extLst>
              </p:cNvPr>
              <p:cNvSpPr txBox="1"/>
              <p:nvPr/>
            </p:nvSpPr>
            <p:spPr>
              <a:xfrm>
                <a:off x="6236991" y="2392520"/>
                <a:ext cx="1591192"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Performance - Measurement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91" name="Rectangle 90">
                <a:extLst>
                  <a:ext uri="{FF2B5EF4-FFF2-40B4-BE49-F238E27FC236}">
                    <a16:creationId xmlns:a16="http://schemas.microsoft.com/office/drawing/2014/main" id="{8F3C2F4D-57E9-6C61-1420-3ADCB07D62E9}"/>
                  </a:ext>
                </a:extLst>
              </p:cNvPr>
              <p:cNvSpPr/>
              <p:nvPr/>
            </p:nvSpPr>
            <p:spPr>
              <a:xfrm>
                <a:off x="5869795" y="3729053"/>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3" name="Rectangle 92">
                <a:extLst>
                  <a:ext uri="{FF2B5EF4-FFF2-40B4-BE49-F238E27FC236}">
                    <a16:creationId xmlns:a16="http://schemas.microsoft.com/office/drawing/2014/main" id="{FB9D65E1-247B-7111-7BA2-3717A04236D0}"/>
                  </a:ext>
                </a:extLst>
              </p:cNvPr>
              <p:cNvSpPr/>
              <p:nvPr/>
            </p:nvSpPr>
            <p:spPr>
              <a:xfrm>
                <a:off x="7075126" y="3724045"/>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7" name="Rectangle 96">
                <a:extLst>
                  <a:ext uri="{FF2B5EF4-FFF2-40B4-BE49-F238E27FC236}">
                    <a16:creationId xmlns:a16="http://schemas.microsoft.com/office/drawing/2014/main" id="{057C380D-556E-02A6-877A-976C229E2622}"/>
                  </a:ext>
                </a:extLst>
              </p:cNvPr>
              <p:cNvSpPr/>
              <p:nvPr/>
            </p:nvSpPr>
            <p:spPr>
              <a:xfrm>
                <a:off x="6145598" y="3910316"/>
                <a:ext cx="1705131" cy="129704"/>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0" name="TextBox 99">
                <a:extLst>
                  <a:ext uri="{FF2B5EF4-FFF2-40B4-BE49-F238E27FC236}">
                    <a16:creationId xmlns:a16="http://schemas.microsoft.com/office/drawing/2014/main" id="{A290E59B-5664-EB1A-47EB-C20B28BE9C3D}"/>
                  </a:ext>
                </a:extLst>
              </p:cNvPr>
              <p:cNvSpPr txBox="1"/>
              <p:nvPr/>
            </p:nvSpPr>
            <p:spPr>
              <a:xfrm>
                <a:off x="5881724" y="3664702"/>
                <a:ext cx="107642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Cloud Computing</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01" name="TextBox 100">
                <a:extLst>
                  <a:ext uri="{FF2B5EF4-FFF2-40B4-BE49-F238E27FC236}">
                    <a16:creationId xmlns:a16="http://schemas.microsoft.com/office/drawing/2014/main" id="{615DD872-4A92-FBD4-6E03-362B9C4D1E3B}"/>
                  </a:ext>
                </a:extLst>
              </p:cNvPr>
              <p:cNvSpPr txBox="1"/>
              <p:nvPr/>
            </p:nvSpPr>
            <p:spPr>
              <a:xfrm>
                <a:off x="6998164" y="3663877"/>
                <a:ext cx="1259109"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Application Security</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02" name="TextBox 101">
                <a:extLst>
                  <a:ext uri="{FF2B5EF4-FFF2-40B4-BE49-F238E27FC236}">
                    <a16:creationId xmlns:a16="http://schemas.microsoft.com/office/drawing/2014/main" id="{35126EC8-AE40-A2D0-5AD3-0EC08F9B6A88}"/>
                  </a:ext>
                </a:extLst>
              </p:cNvPr>
              <p:cNvSpPr txBox="1"/>
              <p:nvPr/>
            </p:nvSpPr>
            <p:spPr>
              <a:xfrm>
                <a:off x="6155241" y="3859752"/>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N . Application Management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grpSp>
        <p:sp>
          <p:nvSpPr>
            <p:cNvPr id="106" name="Rectangle 105">
              <a:extLst>
                <a:ext uri="{FF2B5EF4-FFF2-40B4-BE49-F238E27FC236}">
                  <a16:creationId xmlns:a16="http://schemas.microsoft.com/office/drawing/2014/main" id="{F27D95D0-EF7E-F253-DFFC-1C0A9BA500FA}"/>
                </a:ext>
              </a:extLst>
            </p:cNvPr>
            <p:cNvSpPr/>
            <p:nvPr/>
          </p:nvSpPr>
          <p:spPr>
            <a:xfrm rot="5400000">
              <a:off x="2828195" y="2444623"/>
              <a:ext cx="3561657" cy="42866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7" name="TextBox 106">
              <a:extLst>
                <a:ext uri="{FF2B5EF4-FFF2-40B4-BE49-F238E27FC236}">
                  <a16:creationId xmlns:a16="http://schemas.microsoft.com/office/drawing/2014/main" id="{95F74BC5-0948-C1E9-CD23-4C3E1F66C7E5}"/>
                </a:ext>
              </a:extLst>
            </p:cNvPr>
            <p:cNvSpPr txBox="1"/>
            <p:nvPr/>
          </p:nvSpPr>
          <p:spPr>
            <a:xfrm>
              <a:off x="4195859" y="2259716"/>
              <a:ext cx="826329" cy="369332"/>
            </a:xfrm>
            <a:prstGeom prst="rect">
              <a:avLst/>
            </a:prstGeom>
            <a:noFill/>
          </p:spPr>
          <p:txBody>
            <a:bodyPr wrap="square" rtlCol="0">
              <a:spAutoFit/>
            </a:bodyPr>
            <a:lstStyle/>
            <a:p>
              <a:pPr algn="ctr"/>
              <a:r>
                <a:rPr lang="en-US" sz="900" b="1" dirty="0">
                  <a:solidFill>
                    <a:schemeClr val="bg1"/>
                  </a:solidFill>
                  <a:latin typeface="Times New Roman" panose="02020603050405020304" pitchFamily="18" charset="0"/>
                  <a:cs typeface="Times New Roman" panose="02020603050405020304" pitchFamily="18" charset="0"/>
                </a:rPr>
                <a:t>East/W.</a:t>
              </a:r>
            </a:p>
            <a:p>
              <a:pPr algn="ctr"/>
              <a:r>
                <a:rPr lang="en-US" sz="900" b="1" dirty="0">
                  <a:solidFill>
                    <a:schemeClr val="bg1"/>
                  </a:solidFill>
                  <a:latin typeface="Times New Roman" panose="02020603050405020304" pitchFamily="18" charset="0"/>
                  <a:cs typeface="Times New Roman" panose="02020603050405020304" pitchFamily="18" charset="0"/>
                </a:rPr>
                <a:t>API</a:t>
              </a:r>
              <a:endParaRPr lang="el-GR" sz="900" b="1" dirty="0">
                <a:solidFill>
                  <a:schemeClr val="bg1"/>
                </a:solidFill>
                <a:latin typeface="Times New Roman" panose="02020603050405020304" pitchFamily="18" charset="0"/>
                <a:cs typeface="Times New Roman" panose="02020603050405020304" pitchFamily="18" charset="0"/>
              </a:endParaRPr>
            </a:p>
          </p:txBody>
        </p:sp>
      </p:grpSp>
      <p:pic>
        <p:nvPicPr>
          <p:cNvPr id="109" name="Picture 108">
            <a:extLst>
              <a:ext uri="{FF2B5EF4-FFF2-40B4-BE49-F238E27FC236}">
                <a16:creationId xmlns:a16="http://schemas.microsoft.com/office/drawing/2014/main" id="{76A7E9FB-55C2-1E5B-C078-A78989CB6676}"/>
              </a:ext>
            </a:extLst>
          </p:cNvPr>
          <p:cNvPicPr>
            <a:picLocks noChangeAspect="1"/>
          </p:cNvPicPr>
          <p:nvPr/>
        </p:nvPicPr>
        <p:blipFill>
          <a:blip r:embed="rId2">
            <a:alphaModFix amt="10000"/>
          </a:blip>
          <a:stretch>
            <a:fillRect/>
          </a:stretch>
        </p:blipFill>
        <p:spPr>
          <a:xfrm rot="4209574">
            <a:off x="448074" y="656294"/>
            <a:ext cx="3129939" cy="3129939"/>
          </a:xfrm>
          <a:prstGeom prst="rect">
            <a:avLst/>
          </a:prstGeom>
        </p:spPr>
      </p:pic>
      <p:sp>
        <p:nvSpPr>
          <p:cNvPr id="110" name="TextBox 109">
            <a:extLst>
              <a:ext uri="{FF2B5EF4-FFF2-40B4-BE49-F238E27FC236}">
                <a16:creationId xmlns:a16="http://schemas.microsoft.com/office/drawing/2014/main" id="{035B538D-1736-C380-05D5-39F1D616A3F2}"/>
              </a:ext>
            </a:extLst>
          </p:cNvPr>
          <p:cNvSpPr txBox="1"/>
          <p:nvPr/>
        </p:nvSpPr>
        <p:spPr>
          <a:xfrm>
            <a:off x="108451" y="715654"/>
            <a:ext cx="4055051" cy="1107996"/>
          </a:xfrm>
          <a:prstGeom prst="rect">
            <a:avLst/>
          </a:prstGeom>
          <a:noFill/>
        </p:spPr>
        <p:txBody>
          <a:bodyPr wrap="square" rtlCol="0">
            <a:spAutoFit/>
          </a:bodyPr>
          <a:lstStyle/>
          <a:p>
            <a:pPr marL="171450" indent="-171450" algn="just">
              <a:buClr>
                <a:schemeClr val="accent1">
                  <a:lumMod val="75000"/>
                </a:schemeClr>
              </a:buClr>
              <a:buFont typeface="Wingdings" panose="05000000000000000000" pitchFamily="2" charset="2"/>
              <a:buChar char="v"/>
            </a:pPr>
            <a:r>
              <a:rPr lang="en-US" sz="1100" b="1" u="sng" dirty="0">
                <a:solidFill>
                  <a:schemeClr val="bg2">
                    <a:lumMod val="75000"/>
                  </a:schemeClr>
                </a:solidFill>
                <a:effectLst/>
                <a:latin typeface="Times New Roman" panose="02020603050405020304" pitchFamily="18" charset="0"/>
                <a:ea typeface="Calibri" panose="020F0502020204030204" pitchFamily="34" charset="0"/>
              </a:rPr>
              <a:t>Switching/R. Device</a:t>
            </a:r>
            <a:r>
              <a:rPr lang="en-US" sz="1100" b="1" dirty="0">
                <a:solidFill>
                  <a:schemeClr val="bg2">
                    <a:lumMod val="75000"/>
                  </a:schemeClr>
                </a:solidFill>
                <a:effectLst/>
                <a:latin typeface="Times New Roman" panose="02020603050405020304" pitchFamily="18" charset="0"/>
                <a:ea typeface="Calibri" panose="020F0502020204030204" pitchFamily="34" charset="0"/>
              </a:rPr>
              <a:t>:</a:t>
            </a:r>
            <a:r>
              <a:rPr lang="en-US" sz="1100" dirty="0">
                <a:effectLst/>
                <a:latin typeface="Times New Roman" panose="02020603050405020304" pitchFamily="18" charset="0"/>
                <a:ea typeface="Calibri" panose="020F0502020204030204" pitchFamily="34" charset="0"/>
              </a:rPr>
              <a:t> The switching devices in SDN are consisted of the memory and the switching fabric, which are important elements for the two planes: control and data plane. For the data plane, the switch demonstrates forwarding of data packets via the processor unit, based on the forwarding rules indicated by the 2</a:t>
            </a:r>
            <a:r>
              <a:rPr lang="en-US" sz="1100" baseline="30000" dirty="0">
                <a:effectLst/>
                <a:latin typeface="Times New Roman" panose="02020603050405020304" pitchFamily="18" charset="0"/>
                <a:ea typeface="Calibri" panose="020F0502020204030204" pitchFamily="34" charset="0"/>
              </a:rPr>
              <a:t>nd</a:t>
            </a:r>
            <a:r>
              <a:rPr lang="en-US" sz="1100" dirty="0">
                <a:effectLst/>
                <a:latin typeface="Times New Roman" panose="02020603050405020304" pitchFamily="18" charset="0"/>
                <a:ea typeface="Calibri" panose="020F0502020204030204" pitchFamily="34" charset="0"/>
              </a:rPr>
              <a:t> layer.</a:t>
            </a:r>
            <a:endParaRPr lang="el-GR" sz="1000" dirty="0"/>
          </a:p>
        </p:txBody>
      </p:sp>
      <p:sp>
        <p:nvSpPr>
          <p:cNvPr id="111" name="TextBox 110">
            <a:extLst>
              <a:ext uri="{FF2B5EF4-FFF2-40B4-BE49-F238E27FC236}">
                <a16:creationId xmlns:a16="http://schemas.microsoft.com/office/drawing/2014/main" id="{CA4BC85A-6CA4-B247-4C28-066463E4CCD8}"/>
              </a:ext>
            </a:extLst>
          </p:cNvPr>
          <p:cNvSpPr txBox="1"/>
          <p:nvPr/>
        </p:nvSpPr>
        <p:spPr>
          <a:xfrm>
            <a:off x="105442" y="1890805"/>
            <a:ext cx="4090417" cy="1277273"/>
          </a:xfrm>
          <a:prstGeom prst="rect">
            <a:avLst/>
          </a:prstGeom>
          <a:noFill/>
        </p:spPr>
        <p:txBody>
          <a:bodyPr wrap="square" rtlCol="0">
            <a:spAutoFit/>
          </a:bodyPr>
          <a:lstStyle/>
          <a:p>
            <a:pPr marL="171450" indent="-171450" algn="just">
              <a:buClr>
                <a:schemeClr val="accent1">
                  <a:lumMod val="75000"/>
                </a:schemeClr>
              </a:buClr>
              <a:buFont typeface="Wingdings" panose="05000000000000000000" pitchFamily="2" charset="2"/>
              <a:buChar char="v"/>
            </a:pPr>
            <a:r>
              <a:rPr lang="en-US" sz="1100" b="1" u="sng" dirty="0">
                <a:solidFill>
                  <a:schemeClr val="bg2">
                    <a:lumMod val="75000"/>
                  </a:schemeClr>
                </a:solidFill>
                <a:effectLst/>
                <a:latin typeface="Times New Roman" panose="02020603050405020304" pitchFamily="18" charset="0"/>
                <a:ea typeface="Calibri" panose="020F0502020204030204" pitchFamily="34" charset="0"/>
              </a:rPr>
              <a:t>Control Plane &amp; Data Plane</a:t>
            </a:r>
            <a:r>
              <a:rPr lang="en-US" sz="1100" b="1" dirty="0">
                <a:solidFill>
                  <a:schemeClr val="bg2">
                    <a:lumMod val="75000"/>
                  </a:schemeClr>
                </a:solidFill>
                <a:effectLst/>
                <a:latin typeface="Times New Roman" panose="02020603050405020304" pitchFamily="18" charset="0"/>
                <a:ea typeface="Calibri" panose="020F0502020204030204" pitchFamily="34" charset="0"/>
              </a:rPr>
              <a:t>:</a:t>
            </a:r>
            <a:r>
              <a:rPr lang="en-US" sz="1100" dirty="0">
                <a:effectLst/>
                <a:latin typeface="Times New Roman" panose="02020603050405020304" pitchFamily="18" charset="0"/>
                <a:ea typeface="Calibri" panose="020F0502020204030204" pitchFamily="34" charset="0"/>
              </a:rPr>
              <a:t> Decision-Making Process                – Data Packet circulation, Rule &amp; Policy Forwarding.</a:t>
            </a:r>
          </a:p>
          <a:p>
            <a:pPr marL="171450" indent="-171450">
              <a:buClr>
                <a:schemeClr val="accent1">
                  <a:lumMod val="75000"/>
                </a:schemeClr>
              </a:buClr>
              <a:buFont typeface="Wingdings" panose="05000000000000000000" pitchFamily="2" charset="2"/>
              <a:buChar char="v"/>
            </a:pPr>
            <a:endParaRPr lang="en-US" sz="1100" dirty="0">
              <a:latin typeface="Times New Roman" panose="02020603050405020304" pitchFamily="18" charset="0"/>
              <a:ea typeface="Calibri" panose="020F0502020204030204" pitchFamily="34" charset="0"/>
            </a:endParaRPr>
          </a:p>
          <a:p>
            <a:pPr marL="180000" indent="-252000" algn="just">
              <a:buClr>
                <a:schemeClr val="accent1">
                  <a:lumMod val="75000"/>
                </a:schemeClr>
              </a:buClr>
            </a:pPr>
            <a:r>
              <a:rPr lang="en-US" sz="1100" dirty="0">
                <a:effectLst/>
                <a:latin typeface="Times New Roman" panose="02020603050405020304" pitchFamily="18" charset="0"/>
                <a:ea typeface="Calibri" panose="020F0502020204030204" pitchFamily="34" charset="0"/>
              </a:rPr>
              <a:t>     Data </a:t>
            </a:r>
            <a:r>
              <a:rPr lang="en-US" sz="1100" dirty="0">
                <a:latin typeface="Times New Roman" panose="02020603050405020304" pitchFamily="18" charset="0"/>
                <a:ea typeface="Calibri" panose="020F0502020204030204" pitchFamily="34" charset="0"/>
              </a:rPr>
              <a:t>P</a:t>
            </a:r>
            <a:r>
              <a:rPr lang="en-US" sz="1100" dirty="0">
                <a:effectLst/>
                <a:latin typeface="Times New Roman" panose="02020603050405020304" pitchFamily="18" charset="0"/>
                <a:ea typeface="Calibri" panose="020F0502020204030204" pitchFamily="34" charset="0"/>
              </a:rPr>
              <a:t>acket Forwarding – Receival of Data Packets  – Identification of the matching forwarding rule &amp; sending the packet to the next destination.</a:t>
            </a:r>
          </a:p>
          <a:p>
            <a:pPr>
              <a:buClr>
                <a:schemeClr val="accent1">
                  <a:lumMod val="75000"/>
                </a:schemeClr>
              </a:buClr>
            </a:pPr>
            <a:r>
              <a:rPr lang="en-US" sz="1100" dirty="0">
                <a:latin typeface="Times New Roman" panose="02020603050405020304" pitchFamily="18" charset="0"/>
                <a:ea typeface="Calibri" panose="020F0502020204030204" pitchFamily="34" charset="0"/>
              </a:rPr>
              <a:t>      </a:t>
            </a:r>
            <a:endParaRPr lang="en-US" sz="1100" dirty="0">
              <a:effectLst/>
              <a:latin typeface="Times New Roman" panose="02020603050405020304" pitchFamily="18" charset="0"/>
              <a:ea typeface="Calibri" panose="020F0502020204030204" pitchFamily="34" charset="0"/>
            </a:endParaRPr>
          </a:p>
        </p:txBody>
      </p:sp>
      <p:sp>
        <p:nvSpPr>
          <p:cNvPr id="112" name="TextBox 111">
            <a:extLst>
              <a:ext uri="{FF2B5EF4-FFF2-40B4-BE49-F238E27FC236}">
                <a16:creationId xmlns:a16="http://schemas.microsoft.com/office/drawing/2014/main" id="{AF1D92EA-8318-35EE-A0D7-641E35C7A9A7}"/>
              </a:ext>
            </a:extLst>
          </p:cNvPr>
          <p:cNvSpPr txBox="1"/>
          <p:nvPr/>
        </p:nvSpPr>
        <p:spPr>
          <a:xfrm>
            <a:off x="105442" y="3065114"/>
            <a:ext cx="4086678" cy="1446550"/>
          </a:xfrm>
          <a:prstGeom prst="rect">
            <a:avLst/>
          </a:prstGeom>
          <a:noFill/>
        </p:spPr>
        <p:txBody>
          <a:bodyPr wrap="square" rtlCol="0">
            <a:spAutoFit/>
          </a:bodyPr>
          <a:lstStyle/>
          <a:p>
            <a:pPr marL="171450" indent="-171450" algn="just">
              <a:buClr>
                <a:schemeClr val="accent1">
                  <a:lumMod val="75000"/>
                </a:schemeClr>
              </a:buClr>
              <a:buFont typeface="Wingdings" panose="05000000000000000000" pitchFamily="2" charset="2"/>
              <a:buChar char="v"/>
            </a:pPr>
            <a:r>
              <a:rPr lang="en-US" sz="1100" b="1" u="sng" dirty="0">
                <a:solidFill>
                  <a:schemeClr val="bg2">
                    <a:lumMod val="75000"/>
                  </a:schemeClr>
                </a:solidFill>
                <a:latin typeface="Times New Roman" panose="02020603050405020304" pitchFamily="18" charset="0"/>
                <a:ea typeface="Calibri" panose="020F0502020204030204" pitchFamily="34" charset="0"/>
              </a:rPr>
              <a:t>Media of Transmission</a:t>
            </a:r>
            <a:r>
              <a:rPr lang="en-US" sz="1100" b="1" dirty="0">
                <a:solidFill>
                  <a:schemeClr val="bg2">
                    <a:lumMod val="75000"/>
                  </a:schemeClr>
                </a:solidFill>
                <a:effectLst/>
                <a:latin typeface="Times New Roman" panose="02020603050405020304" pitchFamily="18" charset="0"/>
                <a:ea typeface="Calibri" panose="020F0502020204030204" pitchFamily="34" charset="0"/>
              </a:rPr>
              <a:t>: </a:t>
            </a:r>
            <a:r>
              <a:rPr lang="en-US" sz="1100" dirty="0">
                <a:solidFill>
                  <a:schemeClr val="tx1"/>
                </a:solidFill>
                <a:effectLst/>
                <a:latin typeface="Times New Roman" panose="02020603050405020304" pitchFamily="18" charset="0"/>
                <a:ea typeface="Calibri" panose="020F0502020204030204" pitchFamily="34" charset="0"/>
              </a:rPr>
              <a:t>Transmission media, such as optical, wired, and wireless, should be integrated into the Software-Defined Network (SDN) environment to ensure comprehensive coverage. </a:t>
            </a:r>
            <a:r>
              <a:rPr lang="en-US" sz="1100" dirty="0">
                <a:solidFill>
                  <a:schemeClr val="bg2">
                    <a:lumMod val="75000"/>
                  </a:schemeClr>
                </a:solidFill>
                <a:effectLst/>
                <a:latin typeface="Times New Roman" panose="02020603050405020304" pitchFamily="18" charset="0"/>
                <a:ea typeface="Calibri" panose="020F0502020204030204" pitchFamily="34" charset="0"/>
                <a:sym typeface="Wingdings" panose="05000000000000000000" pitchFamily="2" charset="2"/>
              </a:rPr>
              <a:t></a:t>
            </a:r>
            <a:r>
              <a:rPr lang="en-US" sz="1100" dirty="0">
                <a:solidFill>
                  <a:schemeClr val="tx1"/>
                </a:solidFill>
                <a:effectLst/>
                <a:latin typeface="Times New Roman" panose="02020603050405020304" pitchFamily="18" charset="0"/>
                <a:ea typeface="Calibri" panose="020F0502020204030204" pitchFamily="34" charset="0"/>
                <a:sym typeface="Wingdings" panose="05000000000000000000" pitchFamily="2" charset="2"/>
              </a:rPr>
              <a:t> </a:t>
            </a:r>
            <a:r>
              <a:rPr lang="en-US" sz="1100" dirty="0">
                <a:solidFill>
                  <a:schemeClr val="tx1"/>
                </a:solidFill>
                <a:latin typeface="Times New Roman" panose="02020603050405020304" pitchFamily="18" charset="0"/>
                <a:ea typeface="Calibri" panose="020F0502020204030204" pitchFamily="34" charset="0"/>
                <a:sym typeface="Wingdings" panose="05000000000000000000" pitchFamily="2" charset="2"/>
              </a:rPr>
              <a:t>D</a:t>
            </a:r>
            <a:r>
              <a:rPr lang="en-US" sz="1100" dirty="0">
                <a:solidFill>
                  <a:schemeClr val="tx1"/>
                </a:solidFill>
                <a:effectLst/>
                <a:latin typeface="Times New Roman" panose="02020603050405020304" pitchFamily="18" charset="0"/>
                <a:ea typeface="Calibri" panose="020F0502020204030204" pitchFamily="34" charset="0"/>
              </a:rPr>
              <a:t>iversity in transmission media introduces unique configurations and specific management technologies. </a:t>
            </a:r>
            <a:r>
              <a:rPr lang="en-US" sz="1100" dirty="0">
                <a:solidFill>
                  <a:schemeClr val="bg2">
                    <a:lumMod val="75000"/>
                  </a:schemeClr>
                </a:solidFill>
                <a:effectLst/>
                <a:latin typeface="Times New Roman" panose="02020603050405020304" pitchFamily="18" charset="0"/>
                <a:ea typeface="Calibri" panose="020F0502020204030204" pitchFamily="34" charset="0"/>
                <a:sym typeface="Wingdings" panose="05000000000000000000" pitchFamily="2" charset="2"/>
              </a:rPr>
              <a:t></a:t>
            </a:r>
            <a:r>
              <a:rPr lang="en-US" sz="1100" dirty="0">
                <a:solidFill>
                  <a:schemeClr val="tx1"/>
                </a:solidFill>
                <a:effectLst/>
                <a:latin typeface="Times New Roman" panose="02020603050405020304" pitchFamily="18" charset="0"/>
                <a:ea typeface="Calibri" panose="020F0502020204030204" pitchFamily="34" charset="0"/>
                <a:sym typeface="Wingdings" panose="05000000000000000000" pitchFamily="2" charset="2"/>
              </a:rPr>
              <a:t> </a:t>
            </a:r>
            <a:r>
              <a:rPr lang="en-US" sz="1100" dirty="0">
                <a:solidFill>
                  <a:schemeClr val="tx1"/>
                </a:solidFill>
                <a:effectLst/>
                <a:latin typeface="Times New Roman" panose="02020603050405020304" pitchFamily="18" charset="0"/>
                <a:ea typeface="Calibri" panose="020F0502020204030204" pitchFamily="34" charset="0"/>
              </a:rPr>
              <a:t>Their incorporation in SDN wireless and optical networking environments, including Software-Defined Radios, which promote cost-effective advancements in radio devices. </a:t>
            </a:r>
            <a:endParaRPr lang="el-GR" sz="1000" dirty="0">
              <a:solidFill>
                <a:schemeClr val="tx1"/>
              </a:solidFill>
            </a:endParaRPr>
          </a:p>
        </p:txBody>
      </p:sp>
    </p:spTree>
    <p:extLst>
      <p:ext uri="{BB962C8B-B14F-4D97-AF65-F5344CB8AC3E}">
        <p14:creationId xmlns:p14="http://schemas.microsoft.com/office/powerpoint/2010/main" val="250940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750"/>
                                        <p:tgtEl>
                                          <p:spTgt spid="105"/>
                                        </p:tgtEl>
                                      </p:cBhvr>
                                    </p:animEffect>
                                    <p:anim calcmode="lin" valueType="num">
                                      <p:cBhvr>
                                        <p:cTn id="8" dur="750" fill="hold"/>
                                        <p:tgtEl>
                                          <p:spTgt spid="105"/>
                                        </p:tgtEl>
                                        <p:attrNameLst>
                                          <p:attrName>ppt_x</p:attrName>
                                        </p:attrNameLst>
                                      </p:cBhvr>
                                      <p:tavLst>
                                        <p:tav tm="0">
                                          <p:val>
                                            <p:strVal val="#ppt_x"/>
                                          </p:val>
                                        </p:tav>
                                        <p:tav tm="100000">
                                          <p:val>
                                            <p:strVal val="#ppt_x"/>
                                          </p:val>
                                        </p:tav>
                                      </p:tavLst>
                                    </p:anim>
                                    <p:anim calcmode="lin" valueType="num">
                                      <p:cBhvr>
                                        <p:cTn id="9" dur="750" fill="hold"/>
                                        <p:tgtEl>
                                          <p:spTgt spid="10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750"/>
                                        <p:tgtEl>
                                          <p:spTgt spid="110"/>
                                        </p:tgtEl>
                                      </p:cBhvr>
                                    </p:animEffect>
                                    <p:anim calcmode="lin" valueType="num">
                                      <p:cBhvr>
                                        <p:cTn id="14" dur="750" fill="hold"/>
                                        <p:tgtEl>
                                          <p:spTgt spid="110"/>
                                        </p:tgtEl>
                                        <p:attrNameLst>
                                          <p:attrName>ppt_x</p:attrName>
                                        </p:attrNameLst>
                                      </p:cBhvr>
                                      <p:tavLst>
                                        <p:tav tm="0">
                                          <p:val>
                                            <p:strVal val="#ppt_x"/>
                                          </p:val>
                                        </p:tav>
                                        <p:tav tm="100000">
                                          <p:val>
                                            <p:strVal val="#ppt_x"/>
                                          </p:val>
                                        </p:tav>
                                      </p:tavLst>
                                    </p:anim>
                                    <p:anim calcmode="lin" valueType="num">
                                      <p:cBhvr>
                                        <p:cTn id="15" dur="750" fill="hold"/>
                                        <p:tgtEl>
                                          <p:spTgt spid="1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fade">
                                      <p:cBhvr>
                                        <p:cTn id="18" dur="750"/>
                                        <p:tgtEl>
                                          <p:spTgt spid="112"/>
                                        </p:tgtEl>
                                      </p:cBhvr>
                                    </p:animEffect>
                                    <p:anim calcmode="lin" valueType="num">
                                      <p:cBhvr>
                                        <p:cTn id="19" dur="750" fill="hold"/>
                                        <p:tgtEl>
                                          <p:spTgt spid="112"/>
                                        </p:tgtEl>
                                        <p:attrNameLst>
                                          <p:attrName>ppt_x</p:attrName>
                                        </p:attrNameLst>
                                      </p:cBhvr>
                                      <p:tavLst>
                                        <p:tav tm="0">
                                          <p:val>
                                            <p:strVal val="#ppt_x"/>
                                          </p:val>
                                        </p:tav>
                                        <p:tav tm="100000">
                                          <p:val>
                                            <p:strVal val="#ppt_x"/>
                                          </p:val>
                                        </p:tav>
                                      </p:tavLst>
                                    </p:anim>
                                    <p:anim calcmode="lin" valueType="num">
                                      <p:cBhvr>
                                        <p:cTn id="20" dur="750" fill="hold"/>
                                        <p:tgtEl>
                                          <p:spTgt spid="11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750"/>
                                        <p:tgtEl>
                                          <p:spTgt spid="111"/>
                                        </p:tgtEl>
                                      </p:cBhvr>
                                    </p:animEffect>
                                    <p:anim calcmode="lin" valueType="num">
                                      <p:cBhvr>
                                        <p:cTn id="24" dur="750" fill="hold"/>
                                        <p:tgtEl>
                                          <p:spTgt spid="111"/>
                                        </p:tgtEl>
                                        <p:attrNameLst>
                                          <p:attrName>ppt_x</p:attrName>
                                        </p:attrNameLst>
                                      </p:cBhvr>
                                      <p:tavLst>
                                        <p:tav tm="0">
                                          <p:val>
                                            <p:strVal val="#ppt_x"/>
                                          </p:val>
                                        </p:tav>
                                        <p:tav tm="100000">
                                          <p:val>
                                            <p:strVal val="#ppt_x"/>
                                          </p:val>
                                        </p:tav>
                                      </p:tavLst>
                                    </p:anim>
                                    <p:anim calcmode="lin" valueType="num">
                                      <p:cBhvr>
                                        <p:cTn id="25" dur="75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10" grpId="0"/>
      <p:bldP spid="111" grpId="0"/>
      <p:bldP spid="1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450F0B89-C776-9ECA-8469-B625CA5C004E}"/>
              </a:ext>
            </a:extLst>
          </p:cNvPr>
          <p:cNvSpPr txBox="1">
            <a:spLocks noGrp="1"/>
          </p:cNvSpPr>
          <p:nvPr>
            <p:ph type="title"/>
          </p:nvPr>
        </p:nvSpPr>
        <p:spPr>
          <a:xfrm>
            <a:off x="1873114" y="80200"/>
            <a:ext cx="5397771" cy="4350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u="dbl" dirty="0">
                <a:latin typeface="Times New Roman" panose="02020603050405020304" pitchFamily="18" charset="0"/>
                <a:cs typeface="Times New Roman" panose="02020603050405020304" pitchFamily="18" charset="0"/>
              </a:rPr>
              <a:t>Software-Defined Networks – 1</a:t>
            </a:r>
            <a:r>
              <a:rPr lang="en" sz="2000" u="dbl" baseline="30000" dirty="0">
                <a:latin typeface="Times New Roman" panose="02020603050405020304" pitchFamily="18" charset="0"/>
                <a:cs typeface="Times New Roman" panose="02020603050405020304" pitchFamily="18" charset="0"/>
              </a:rPr>
              <a:t>st</a:t>
            </a:r>
            <a:r>
              <a:rPr lang="en" sz="2000" u="dbl" dirty="0">
                <a:latin typeface="Times New Roman" panose="02020603050405020304" pitchFamily="18" charset="0"/>
                <a:cs typeface="Times New Roman" panose="02020603050405020304" pitchFamily="18" charset="0"/>
              </a:rPr>
              <a:t> Interface</a:t>
            </a:r>
            <a:endParaRPr sz="2000" u="dbl" dirty="0">
              <a:latin typeface="Times New Roman" panose="02020603050405020304" pitchFamily="18" charset="0"/>
              <a:cs typeface="Times New Roman" panose="02020603050405020304" pitchFamily="18" charset="0"/>
            </a:endParaRPr>
          </a:p>
        </p:txBody>
      </p:sp>
      <p:grpSp>
        <p:nvGrpSpPr>
          <p:cNvPr id="68" name="Group 67">
            <a:extLst>
              <a:ext uri="{FF2B5EF4-FFF2-40B4-BE49-F238E27FC236}">
                <a16:creationId xmlns:a16="http://schemas.microsoft.com/office/drawing/2014/main" id="{9B2DE9D3-467C-F532-B910-57B5249EE3B2}"/>
              </a:ext>
            </a:extLst>
          </p:cNvPr>
          <p:cNvGrpSpPr/>
          <p:nvPr/>
        </p:nvGrpSpPr>
        <p:grpSpPr>
          <a:xfrm>
            <a:off x="4195859" y="878126"/>
            <a:ext cx="4610862" cy="3561659"/>
            <a:chOff x="4195859" y="878126"/>
            <a:chExt cx="4610862" cy="3561659"/>
          </a:xfrm>
        </p:grpSpPr>
        <p:grpSp>
          <p:nvGrpSpPr>
            <p:cNvPr id="35" name="Group 34">
              <a:extLst>
                <a:ext uri="{FF2B5EF4-FFF2-40B4-BE49-F238E27FC236}">
                  <a16:creationId xmlns:a16="http://schemas.microsoft.com/office/drawing/2014/main" id="{F82DCD6A-BCAA-628E-D5B8-803EEBE3E27F}"/>
                </a:ext>
              </a:extLst>
            </p:cNvPr>
            <p:cNvGrpSpPr/>
            <p:nvPr/>
          </p:nvGrpSpPr>
          <p:grpSpPr>
            <a:xfrm>
              <a:off x="4954249" y="878126"/>
              <a:ext cx="3852472" cy="3550875"/>
              <a:chOff x="5104151" y="548342"/>
              <a:chExt cx="3852472" cy="3550875"/>
            </a:xfrm>
          </p:grpSpPr>
          <p:sp>
            <p:nvSpPr>
              <p:cNvPr id="36" name="Rectangle 35">
                <a:extLst>
                  <a:ext uri="{FF2B5EF4-FFF2-40B4-BE49-F238E27FC236}">
                    <a16:creationId xmlns:a16="http://schemas.microsoft.com/office/drawing/2014/main" id="{8DDD268E-5F94-DABB-1118-E3AB4642E6B4}"/>
                  </a:ext>
                </a:extLst>
              </p:cNvPr>
              <p:cNvSpPr/>
              <p:nvPr/>
            </p:nvSpPr>
            <p:spPr>
              <a:xfrm>
                <a:off x="5104151" y="554635"/>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2">
                      <a:lumMod val="20000"/>
                      <a:lumOff val="80000"/>
                    </a:schemeClr>
                  </a:solidFill>
                </a:endParaRPr>
              </a:p>
            </p:txBody>
          </p:sp>
          <p:sp>
            <p:nvSpPr>
              <p:cNvPr id="37" name="Rectangle 36">
                <a:extLst>
                  <a:ext uri="{FF2B5EF4-FFF2-40B4-BE49-F238E27FC236}">
                    <a16:creationId xmlns:a16="http://schemas.microsoft.com/office/drawing/2014/main" id="{8680F44E-790A-4B1B-685E-3212656E839C}"/>
                  </a:ext>
                </a:extLst>
              </p:cNvPr>
              <p:cNvSpPr/>
              <p:nvPr/>
            </p:nvSpPr>
            <p:spPr>
              <a:xfrm>
                <a:off x="5104151" y="1269657"/>
                <a:ext cx="3852472" cy="6521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8" name="Rectangle 37">
                <a:extLst>
                  <a:ext uri="{FF2B5EF4-FFF2-40B4-BE49-F238E27FC236}">
                    <a16:creationId xmlns:a16="http://schemas.microsoft.com/office/drawing/2014/main" id="{E90DAC8D-3AC2-1C0C-2ECB-E34AB23331DE}"/>
                  </a:ext>
                </a:extLst>
              </p:cNvPr>
              <p:cNvSpPr/>
              <p:nvPr/>
            </p:nvSpPr>
            <p:spPr>
              <a:xfrm>
                <a:off x="5104151" y="1985419"/>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9" name="Rectangle 38">
                <a:extLst>
                  <a:ext uri="{FF2B5EF4-FFF2-40B4-BE49-F238E27FC236}">
                    <a16:creationId xmlns:a16="http://schemas.microsoft.com/office/drawing/2014/main" id="{26C30CF9-8FE4-35DE-BA1E-C11F44275C4E}"/>
                  </a:ext>
                </a:extLst>
              </p:cNvPr>
              <p:cNvSpPr/>
              <p:nvPr/>
            </p:nvSpPr>
            <p:spPr>
              <a:xfrm>
                <a:off x="5104151" y="2709895"/>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0" name="Rectangle 39">
                <a:extLst>
                  <a:ext uri="{FF2B5EF4-FFF2-40B4-BE49-F238E27FC236}">
                    <a16:creationId xmlns:a16="http://schemas.microsoft.com/office/drawing/2014/main" id="{114CD3B7-1FC8-131F-77A8-82CB76B28166}"/>
                  </a:ext>
                </a:extLst>
              </p:cNvPr>
              <p:cNvSpPr/>
              <p:nvPr/>
            </p:nvSpPr>
            <p:spPr>
              <a:xfrm>
                <a:off x="5104151" y="3447046"/>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1" name="TextBox 40">
                <a:extLst>
                  <a:ext uri="{FF2B5EF4-FFF2-40B4-BE49-F238E27FC236}">
                    <a16:creationId xmlns:a16="http://schemas.microsoft.com/office/drawing/2014/main" id="{25FC3776-03E3-86FE-87D5-C5392F885FE8}"/>
                  </a:ext>
                </a:extLst>
              </p:cNvPr>
              <p:cNvSpPr txBox="1"/>
              <p:nvPr/>
            </p:nvSpPr>
            <p:spPr>
              <a:xfrm>
                <a:off x="6177820" y="548342"/>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Infrastructure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7A6397C4-66D7-761F-8C11-3AA3295850F2}"/>
                  </a:ext>
                </a:extLst>
              </p:cNvPr>
              <p:cNvSpPr txBox="1"/>
              <p:nvPr/>
            </p:nvSpPr>
            <p:spPr>
              <a:xfrm>
                <a:off x="6177819" y="1435167"/>
                <a:ext cx="1705131" cy="276999"/>
              </a:xfrm>
              <a:prstGeom prst="rect">
                <a:avLst/>
              </a:prstGeom>
              <a:noFill/>
            </p:spPr>
            <p:txBody>
              <a:bodyPr wrap="square" rtlCol="0">
                <a:spAutoFit/>
              </a:bodyPr>
              <a:lstStyle/>
              <a:p>
                <a:pPr algn="ctr"/>
                <a:r>
                  <a:rPr lang="en-US" sz="1200" b="1" dirty="0">
                    <a:solidFill>
                      <a:schemeClr val="bg2">
                        <a:lumMod val="50000"/>
                      </a:schemeClr>
                    </a:solidFill>
                    <a:latin typeface="Times New Roman" panose="02020603050405020304" pitchFamily="18" charset="0"/>
                    <a:cs typeface="Times New Roman" panose="02020603050405020304" pitchFamily="18" charset="0"/>
                  </a:rPr>
                  <a:t>Southbound Interface</a:t>
                </a:r>
                <a:endParaRPr lang="el-GR" sz="12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6D16FF53-92C9-C5C4-4101-04DE0D9ABF8D}"/>
                  </a:ext>
                </a:extLst>
              </p:cNvPr>
              <p:cNvSpPr txBox="1"/>
              <p:nvPr/>
            </p:nvSpPr>
            <p:spPr>
              <a:xfrm>
                <a:off x="6177818" y="1975444"/>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Control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41BDE1CC-D270-B056-4A2B-0719E44699B8}"/>
                  </a:ext>
                </a:extLst>
              </p:cNvPr>
              <p:cNvSpPr txBox="1"/>
              <p:nvPr/>
            </p:nvSpPr>
            <p:spPr>
              <a:xfrm>
                <a:off x="6177818" y="2876819"/>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Northbound Interface</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1CE635B2-F3E6-7BCB-CA8D-E8291301D962}"/>
                  </a:ext>
                </a:extLst>
              </p:cNvPr>
              <p:cNvSpPr txBox="1"/>
              <p:nvPr/>
            </p:nvSpPr>
            <p:spPr>
              <a:xfrm>
                <a:off x="6177818" y="3438942"/>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Application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46" name="Rectangle 45">
                <a:extLst>
                  <a:ext uri="{FF2B5EF4-FFF2-40B4-BE49-F238E27FC236}">
                    <a16:creationId xmlns:a16="http://schemas.microsoft.com/office/drawing/2014/main" id="{4CAAE4E9-3792-2744-4845-2E5BE72FB1B2}"/>
                  </a:ext>
                </a:extLst>
              </p:cNvPr>
              <p:cNvSpPr/>
              <p:nvPr/>
            </p:nvSpPr>
            <p:spPr>
              <a:xfrm>
                <a:off x="5869799" y="841151"/>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 name="Rectangle 46">
                <a:extLst>
                  <a:ext uri="{FF2B5EF4-FFF2-40B4-BE49-F238E27FC236}">
                    <a16:creationId xmlns:a16="http://schemas.microsoft.com/office/drawing/2014/main" id="{EDA13A26-6368-193E-92D0-46BD80764E62}"/>
                  </a:ext>
                </a:extLst>
              </p:cNvPr>
              <p:cNvSpPr/>
              <p:nvPr/>
            </p:nvSpPr>
            <p:spPr>
              <a:xfrm>
                <a:off x="5869798" y="1024170"/>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 name="Rectangle 47">
                <a:extLst>
                  <a:ext uri="{FF2B5EF4-FFF2-40B4-BE49-F238E27FC236}">
                    <a16:creationId xmlns:a16="http://schemas.microsoft.com/office/drawing/2014/main" id="{3298C3EE-3731-CA2E-8667-A09C735D3BE7}"/>
                  </a:ext>
                </a:extLst>
              </p:cNvPr>
              <p:cNvSpPr/>
              <p:nvPr/>
            </p:nvSpPr>
            <p:spPr>
              <a:xfrm>
                <a:off x="7095219" y="841151"/>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9" name="Rectangle 48">
                <a:extLst>
                  <a:ext uri="{FF2B5EF4-FFF2-40B4-BE49-F238E27FC236}">
                    <a16:creationId xmlns:a16="http://schemas.microsoft.com/office/drawing/2014/main" id="{56D8B8C3-0204-C40B-26C8-BD136F379EE5}"/>
                  </a:ext>
                </a:extLst>
              </p:cNvPr>
              <p:cNvSpPr/>
              <p:nvPr/>
            </p:nvSpPr>
            <p:spPr>
              <a:xfrm>
                <a:off x="7095218" y="1023586"/>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0" name="TextBox 49">
                <a:extLst>
                  <a:ext uri="{FF2B5EF4-FFF2-40B4-BE49-F238E27FC236}">
                    <a16:creationId xmlns:a16="http://schemas.microsoft.com/office/drawing/2014/main" id="{5DE1C6A1-40C1-408D-57DD-8C7205EE7845}"/>
                  </a:ext>
                </a:extLst>
              </p:cNvPr>
              <p:cNvSpPr txBox="1"/>
              <p:nvPr/>
            </p:nvSpPr>
            <p:spPr>
              <a:xfrm>
                <a:off x="5948225" y="789499"/>
                <a:ext cx="958163"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Control Plane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48135706-B03D-FBC3-41B4-1CC74D1A627E}"/>
                  </a:ext>
                </a:extLst>
              </p:cNvPr>
              <p:cNvSpPr txBox="1"/>
              <p:nvPr/>
            </p:nvSpPr>
            <p:spPr>
              <a:xfrm>
                <a:off x="5555439" y="966376"/>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Data Plane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10524101-542A-CC9C-0CF8-49CCD91F8C57}"/>
                  </a:ext>
                </a:extLst>
              </p:cNvPr>
              <p:cNvSpPr txBox="1"/>
              <p:nvPr/>
            </p:nvSpPr>
            <p:spPr>
              <a:xfrm>
                <a:off x="6775152" y="780259"/>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Switching/R. Device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4095CCC-51DE-8D83-B9A4-3CD907754771}"/>
                  </a:ext>
                </a:extLst>
              </p:cNvPr>
              <p:cNvSpPr txBox="1"/>
              <p:nvPr/>
            </p:nvSpPr>
            <p:spPr>
              <a:xfrm>
                <a:off x="6760770" y="963205"/>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Trans. Media</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4" name="Rectangle 53">
                <a:extLst>
                  <a:ext uri="{FF2B5EF4-FFF2-40B4-BE49-F238E27FC236}">
                    <a16:creationId xmlns:a16="http://schemas.microsoft.com/office/drawing/2014/main" id="{3CB30AB7-1DE1-8501-23E2-299E4654F7B3}"/>
                  </a:ext>
                </a:extLst>
              </p:cNvPr>
              <p:cNvSpPr/>
              <p:nvPr/>
            </p:nvSpPr>
            <p:spPr>
              <a:xfrm>
                <a:off x="5869797" y="2260984"/>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5" name="Rectangle 54">
                <a:extLst>
                  <a:ext uri="{FF2B5EF4-FFF2-40B4-BE49-F238E27FC236}">
                    <a16:creationId xmlns:a16="http://schemas.microsoft.com/office/drawing/2014/main" id="{1E1F5ACF-6575-0283-1B7A-954F713A9E25}"/>
                  </a:ext>
                </a:extLst>
              </p:cNvPr>
              <p:cNvSpPr/>
              <p:nvPr/>
            </p:nvSpPr>
            <p:spPr>
              <a:xfrm>
                <a:off x="6300233" y="2449287"/>
                <a:ext cx="1460299" cy="12246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6" name="Rectangle 55">
                <a:extLst>
                  <a:ext uri="{FF2B5EF4-FFF2-40B4-BE49-F238E27FC236}">
                    <a16:creationId xmlns:a16="http://schemas.microsoft.com/office/drawing/2014/main" id="{6225F96D-1823-CE65-CAA6-B6951847FE8C}"/>
                  </a:ext>
                </a:extLst>
              </p:cNvPr>
              <p:cNvSpPr/>
              <p:nvPr/>
            </p:nvSpPr>
            <p:spPr>
              <a:xfrm>
                <a:off x="7095218" y="2260984"/>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7" name="TextBox 56">
                <a:extLst>
                  <a:ext uri="{FF2B5EF4-FFF2-40B4-BE49-F238E27FC236}">
                    <a16:creationId xmlns:a16="http://schemas.microsoft.com/office/drawing/2014/main" id="{720CAFC1-717B-CE99-46D7-2148758C65ED}"/>
                  </a:ext>
                </a:extLst>
              </p:cNvPr>
              <p:cNvSpPr txBox="1"/>
              <p:nvPr/>
            </p:nvSpPr>
            <p:spPr>
              <a:xfrm>
                <a:off x="5928925" y="2202487"/>
                <a:ext cx="958163"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SDN Controller</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B4BCD4F4-40D3-3126-DDC8-6736E9D68070}"/>
                  </a:ext>
                </a:extLst>
              </p:cNvPr>
              <p:cNvSpPr txBox="1"/>
              <p:nvPr/>
            </p:nvSpPr>
            <p:spPr>
              <a:xfrm>
                <a:off x="7118913" y="2201420"/>
                <a:ext cx="1021205"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Policies/Rules 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2A8EEC15-F2E7-5162-E7B2-947C761E8075}"/>
                  </a:ext>
                </a:extLst>
              </p:cNvPr>
              <p:cNvSpPr/>
              <p:nvPr/>
            </p:nvSpPr>
            <p:spPr>
              <a:xfrm>
                <a:off x="5869795" y="3729053"/>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 name="Rectangle 60">
                <a:extLst>
                  <a:ext uri="{FF2B5EF4-FFF2-40B4-BE49-F238E27FC236}">
                    <a16:creationId xmlns:a16="http://schemas.microsoft.com/office/drawing/2014/main" id="{AE59B8EB-5AC0-366D-6D0D-4553FB9DC279}"/>
                  </a:ext>
                </a:extLst>
              </p:cNvPr>
              <p:cNvSpPr/>
              <p:nvPr/>
            </p:nvSpPr>
            <p:spPr>
              <a:xfrm>
                <a:off x="7075126" y="3724045"/>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2" name="Rectangle 61">
                <a:extLst>
                  <a:ext uri="{FF2B5EF4-FFF2-40B4-BE49-F238E27FC236}">
                    <a16:creationId xmlns:a16="http://schemas.microsoft.com/office/drawing/2014/main" id="{08841C68-5E41-3BBB-1C5D-55121912F58D}"/>
                  </a:ext>
                </a:extLst>
              </p:cNvPr>
              <p:cNvSpPr/>
              <p:nvPr/>
            </p:nvSpPr>
            <p:spPr>
              <a:xfrm>
                <a:off x="6145598" y="3910316"/>
                <a:ext cx="1705131" cy="129704"/>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3" name="TextBox 62">
                <a:extLst>
                  <a:ext uri="{FF2B5EF4-FFF2-40B4-BE49-F238E27FC236}">
                    <a16:creationId xmlns:a16="http://schemas.microsoft.com/office/drawing/2014/main" id="{EDF740D5-A355-18A0-D647-5C5D5E5DEBE1}"/>
                  </a:ext>
                </a:extLst>
              </p:cNvPr>
              <p:cNvSpPr txBox="1"/>
              <p:nvPr/>
            </p:nvSpPr>
            <p:spPr>
              <a:xfrm>
                <a:off x="5881724" y="3664702"/>
                <a:ext cx="107642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Cloud Computing</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B107138A-7D03-8B04-9ABA-8AF23A1B6A7E}"/>
                  </a:ext>
                </a:extLst>
              </p:cNvPr>
              <p:cNvSpPr txBox="1"/>
              <p:nvPr/>
            </p:nvSpPr>
            <p:spPr>
              <a:xfrm>
                <a:off x="6998164" y="3663877"/>
                <a:ext cx="1259109"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Application Security</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D55A0BD1-F1A9-8CA1-2FC9-EF31834F8063}"/>
                  </a:ext>
                </a:extLst>
              </p:cNvPr>
              <p:cNvSpPr txBox="1"/>
              <p:nvPr/>
            </p:nvSpPr>
            <p:spPr>
              <a:xfrm>
                <a:off x="6155241" y="3859752"/>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N . Application Management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grpSp>
        <p:sp>
          <p:nvSpPr>
            <p:cNvPr id="66" name="Rectangle 65">
              <a:extLst>
                <a:ext uri="{FF2B5EF4-FFF2-40B4-BE49-F238E27FC236}">
                  <a16:creationId xmlns:a16="http://schemas.microsoft.com/office/drawing/2014/main" id="{93455C4B-5607-049E-B13C-E31B31878ED8}"/>
                </a:ext>
              </a:extLst>
            </p:cNvPr>
            <p:cNvSpPr/>
            <p:nvPr/>
          </p:nvSpPr>
          <p:spPr>
            <a:xfrm rot="5400000">
              <a:off x="2828195" y="2444623"/>
              <a:ext cx="3561657" cy="42866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7" name="TextBox 66">
              <a:extLst>
                <a:ext uri="{FF2B5EF4-FFF2-40B4-BE49-F238E27FC236}">
                  <a16:creationId xmlns:a16="http://schemas.microsoft.com/office/drawing/2014/main" id="{9B2A16A8-B07C-3DFD-9915-D939EEC0C53C}"/>
                </a:ext>
              </a:extLst>
            </p:cNvPr>
            <p:cNvSpPr txBox="1"/>
            <p:nvPr/>
          </p:nvSpPr>
          <p:spPr>
            <a:xfrm>
              <a:off x="4195859" y="2259716"/>
              <a:ext cx="826329" cy="369332"/>
            </a:xfrm>
            <a:prstGeom prst="rect">
              <a:avLst/>
            </a:prstGeom>
            <a:noFill/>
          </p:spPr>
          <p:txBody>
            <a:bodyPr wrap="square" rtlCol="0">
              <a:spAutoFit/>
            </a:bodyPr>
            <a:lstStyle/>
            <a:p>
              <a:pPr algn="ctr"/>
              <a:r>
                <a:rPr lang="en-US" sz="900" b="1" dirty="0">
                  <a:solidFill>
                    <a:schemeClr val="bg1"/>
                  </a:solidFill>
                  <a:latin typeface="Times New Roman" panose="02020603050405020304" pitchFamily="18" charset="0"/>
                  <a:cs typeface="Times New Roman" panose="02020603050405020304" pitchFamily="18" charset="0"/>
                </a:rPr>
                <a:t>East/W.</a:t>
              </a:r>
            </a:p>
            <a:p>
              <a:pPr algn="ctr"/>
              <a:r>
                <a:rPr lang="en-US" sz="900" b="1" dirty="0">
                  <a:solidFill>
                    <a:schemeClr val="bg1"/>
                  </a:solidFill>
                  <a:latin typeface="Times New Roman" panose="02020603050405020304" pitchFamily="18" charset="0"/>
                  <a:cs typeface="Times New Roman" panose="02020603050405020304" pitchFamily="18" charset="0"/>
                </a:rPr>
                <a:t>API</a:t>
              </a:r>
              <a:endParaRPr lang="el-GR" sz="900" b="1" dirty="0">
                <a:solidFill>
                  <a:schemeClr val="bg1"/>
                </a:solidFill>
                <a:latin typeface="Times New Roman" panose="02020603050405020304" pitchFamily="18" charset="0"/>
                <a:cs typeface="Times New Roman" panose="02020603050405020304" pitchFamily="18" charset="0"/>
              </a:endParaRPr>
            </a:p>
          </p:txBody>
        </p:sp>
      </p:grpSp>
      <p:pic>
        <p:nvPicPr>
          <p:cNvPr id="71" name="Picture 70">
            <a:extLst>
              <a:ext uri="{FF2B5EF4-FFF2-40B4-BE49-F238E27FC236}">
                <a16:creationId xmlns:a16="http://schemas.microsoft.com/office/drawing/2014/main" id="{D0D3ED51-44D3-5ECE-3E15-51E8B47D7BA1}"/>
              </a:ext>
            </a:extLst>
          </p:cNvPr>
          <p:cNvPicPr>
            <a:picLocks noChangeAspect="1"/>
          </p:cNvPicPr>
          <p:nvPr/>
        </p:nvPicPr>
        <p:blipFill>
          <a:blip r:embed="rId2">
            <a:alphaModFix amt="10000"/>
          </a:blip>
          <a:stretch>
            <a:fillRect/>
          </a:stretch>
        </p:blipFill>
        <p:spPr>
          <a:xfrm rot="4209574">
            <a:off x="448074" y="656294"/>
            <a:ext cx="3129939" cy="3129939"/>
          </a:xfrm>
          <a:prstGeom prst="rect">
            <a:avLst/>
          </a:prstGeom>
        </p:spPr>
      </p:pic>
      <p:sp>
        <p:nvSpPr>
          <p:cNvPr id="3" name="TextBox 2">
            <a:extLst>
              <a:ext uri="{FF2B5EF4-FFF2-40B4-BE49-F238E27FC236}">
                <a16:creationId xmlns:a16="http://schemas.microsoft.com/office/drawing/2014/main" id="{954BF6D8-A1C0-D28F-0F5D-55C3513E3AB5}"/>
              </a:ext>
            </a:extLst>
          </p:cNvPr>
          <p:cNvSpPr txBox="1"/>
          <p:nvPr/>
        </p:nvSpPr>
        <p:spPr>
          <a:xfrm>
            <a:off x="223869" y="1074121"/>
            <a:ext cx="3714821" cy="2462213"/>
          </a:xfrm>
          <a:prstGeom prst="rect">
            <a:avLst/>
          </a:prstGeom>
          <a:noFill/>
        </p:spPr>
        <p:txBody>
          <a:bodyPr wrap="square" rtlCol="0">
            <a:spAutoFit/>
          </a:bodyPr>
          <a:lstStyle/>
          <a:p>
            <a:pPr marL="171450" indent="-171450" algn="just">
              <a:buClr>
                <a:schemeClr val="accent1">
                  <a:lumMod val="75000"/>
                </a:schemeClr>
              </a:buClr>
              <a:buFont typeface="Wingdings" panose="05000000000000000000" pitchFamily="2" charset="2"/>
              <a:buChar char="v"/>
            </a:pPr>
            <a:r>
              <a:rPr lang="en-US" sz="1100" b="1" u="sng" dirty="0">
                <a:solidFill>
                  <a:schemeClr val="bg2">
                    <a:lumMod val="75000"/>
                  </a:schemeClr>
                </a:solidFill>
                <a:effectLst/>
                <a:latin typeface="Times New Roman" panose="02020603050405020304" pitchFamily="18" charset="0"/>
                <a:ea typeface="Calibri" panose="020F0502020204030204" pitchFamily="34" charset="0"/>
              </a:rPr>
              <a:t>Southbound Programmable Interface</a:t>
            </a:r>
            <a:r>
              <a:rPr lang="en-US" sz="1100" b="1" dirty="0">
                <a:solidFill>
                  <a:schemeClr val="bg2">
                    <a:lumMod val="75000"/>
                  </a:schemeClr>
                </a:solidFill>
                <a:effectLst/>
                <a:latin typeface="Times New Roman" panose="02020603050405020304" pitchFamily="18" charset="0"/>
                <a:ea typeface="Calibri" panose="020F0502020204030204" pitchFamily="34" charset="0"/>
              </a:rPr>
              <a:t>:</a:t>
            </a:r>
            <a:r>
              <a:rPr lang="en-US" sz="1100" dirty="0">
                <a:effectLst/>
                <a:latin typeface="Times New Roman" panose="02020603050405020304" pitchFamily="18" charset="0"/>
                <a:ea typeface="Calibri" panose="020F0502020204030204" pitchFamily="34" charset="0"/>
              </a:rPr>
              <a:t> </a:t>
            </a:r>
            <a:r>
              <a:rPr lang="en-US" sz="1100" dirty="0">
                <a:latin typeface="Times New Roman" panose="02020603050405020304" pitchFamily="18" charset="0"/>
                <a:ea typeface="Calibri" panose="020F0502020204030204" pitchFamily="34" charset="0"/>
              </a:rPr>
              <a:t>P</a:t>
            </a:r>
            <a:r>
              <a:rPr lang="en-US" sz="1100" dirty="0">
                <a:effectLst/>
                <a:latin typeface="Times New Roman" panose="02020603050405020304" pitchFamily="18" charset="0"/>
                <a:ea typeface="Calibri" panose="020F0502020204030204" pitchFamily="34" charset="0"/>
              </a:rPr>
              <a:t>rimarily tasked with the interaction and communication amidst the Software-Defined Networking Controller and the forwarded in the 1</a:t>
            </a:r>
            <a:r>
              <a:rPr lang="en-US" sz="1100" baseline="30000" dirty="0">
                <a:effectLst/>
                <a:latin typeface="Times New Roman" panose="02020603050405020304" pitchFamily="18" charset="0"/>
                <a:ea typeface="Calibri" panose="020F0502020204030204" pitchFamily="34" charset="0"/>
              </a:rPr>
              <a:t>st</a:t>
            </a:r>
            <a:r>
              <a:rPr lang="en-US" sz="1100" dirty="0">
                <a:effectLst/>
                <a:latin typeface="Times New Roman" panose="02020603050405020304" pitchFamily="18" charset="0"/>
                <a:ea typeface="Calibri" panose="020F0502020204030204" pitchFamily="34" charset="0"/>
              </a:rPr>
              <a:t> layer as well as for the communication with SDN Controller and the network systems that are manifested via interfaces. </a:t>
            </a:r>
          </a:p>
          <a:p>
            <a:pPr algn="just">
              <a:buClr>
                <a:schemeClr val="accent1">
                  <a:lumMod val="75000"/>
                </a:schemeClr>
              </a:buClr>
            </a:pPr>
            <a:endParaRPr lang="en-US" sz="1100" dirty="0">
              <a:latin typeface="Times New Roman" panose="02020603050405020304" pitchFamily="18" charset="0"/>
              <a:ea typeface="Calibri" panose="020F0502020204030204" pitchFamily="34" charset="0"/>
            </a:endParaRPr>
          </a:p>
          <a:p>
            <a:pPr marL="180000" indent="-457200" algn="just">
              <a:buClr>
                <a:schemeClr val="accent1">
                  <a:lumMod val="75000"/>
                </a:schemeClr>
              </a:buClr>
            </a:pPr>
            <a:r>
              <a:rPr lang="en-US" sz="1100" dirty="0">
                <a:latin typeface="Times New Roman" panose="02020603050405020304" pitchFamily="18" charset="0"/>
                <a:ea typeface="Calibri" panose="020F0502020204030204" pitchFamily="34" charset="0"/>
              </a:rPr>
              <a:t>     T</a:t>
            </a:r>
            <a:r>
              <a:rPr lang="en-US" sz="1100" dirty="0">
                <a:effectLst/>
                <a:latin typeface="Times New Roman" panose="02020603050405020304" pitchFamily="18" charset="0"/>
                <a:ea typeface="Calibri" panose="020F0502020204030204" pitchFamily="34" charset="0"/>
              </a:rPr>
              <a:t>he connection that is instantiated amidst the network systems follows the TLS protocol, providing security and authentication factors in the connection. </a:t>
            </a:r>
          </a:p>
          <a:p>
            <a:pPr algn="just">
              <a:buClr>
                <a:schemeClr val="accent1">
                  <a:lumMod val="75000"/>
                </a:schemeClr>
              </a:buClr>
            </a:pPr>
            <a:endParaRPr lang="en-US" sz="1100" dirty="0">
              <a:latin typeface="Times New Roman" panose="02020603050405020304" pitchFamily="18" charset="0"/>
              <a:ea typeface="Calibri" panose="020F0502020204030204" pitchFamily="34" charset="0"/>
            </a:endParaRPr>
          </a:p>
          <a:p>
            <a:pPr marL="180000" indent="-457200">
              <a:buClr>
                <a:schemeClr val="accent1">
                  <a:lumMod val="75000"/>
                </a:schemeClr>
              </a:buClr>
            </a:pPr>
            <a:r>
              <a:rPr lang="en-US" sz="1100" dirty="0">
                <a:effectLst/>
                <a:latin typeface="Times New Roman" panose="02020603050405020304" pitchFamily="18" charset="0"/>
                <a:ea typeface="Calibri" panose="020F0502020204030204" pitchFamily="34" charset="0"/>
              </a:rPr>
              <a:t>     Administration of the virtual and/or physical systems in the SDN by the Controller is only feasible provided that is entails the appropriate drivers.</a:t>
            </a:r>
            <a:endParaRPr lang="el-GR" sz="1000" dirty="0"/>
          </a:p>
        </p:txBody>
      </p:sp>
      <p:sp>
        <p:nvSpPr>
          <p:cNvPr id="5" name="TextBox 4">
            <a:extLst>
              <a:ext uri="{FF2B5EF4-FFF2-40B4-BE49-F238E27FC236}">
                <a16:creationId xmlns:a16="http://schemas.microsoft.com/office/drawing/2014/main" id="{B19BBFC6-AD58-88F6-573F-988F4116BA8E}"/>
              </a:ext>
            </a:extLst>
          </p:cNvPr>
          <p:cNvSpPr txBox="1"/>
          <p:nvPr/>
        </p:nvSpPr>
        <p:spPr>
          <a:xfrm>
            <a:off x="6087089" y="2722304"/>
            <a:ext cx="1591192"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Performance - Measurement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67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21EDEB76-062B-F6C2-DF92-BBFF39BDACA8}"/>
              </a:ext>
            </a:extLst>
          </p:cNvPr>
          <p:cNvSpPr txBox="1">
            <a:spLocks noGrp="1"/>
          </p:cNvSpPr>
          <p:nvPr>
            <p:ph type="title"/>
          </p:nvPr>
        </p:nvSpPr>
        <p:spPr>
          <a:xfrm>
            <a:off x="1873114" y="80200"/>
            <a:ext cx="5397771" cy="4350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u="dbl" dirty="0">
                <a:latin typeface="Times New Roman" panose="02020603050405020304" pitchFamily="18" charset="0"/>
                <a:cs typeface="Times New Roman" panose="02020603050405020304" pitchFamily="18" charset="0"/>
              </a:rPr>
              <a:t>Software-Defined Networks – 2</a:t>
            </a:r>
            <a:r>
              <a:rPr lang="en" sz="2000" u="dbl" baseline="30000" dirty="0">
                <a:latin typeface="Times New Roman" panose="02020603050405020304" pitchFamily="18" charset="0"/>
                <a:cs typeface="Times New Roman" panose="02020603050405020304" pitchFamily="18" charset="0"/>
              </a:rPr>
              <a:t>nd</a:t>
            </a:r>
            <a:r>
              <a:rPr lang="en" sz="2000" u="dbl" dirty="0">
                <a:latin typeface="Times New Roman" panose="02020603050405020304" pitchFamily="18" charset="0"/>
                <a:cs typeface="Times New Roman" panose="02020603050405020304" pitchFamily="18" charset="0"/>
              </a:rPr>
              <a:t> Layer</a:t>
            </a:r>
            <a:endParaRPr sz="2000" u="dbl" dirty="0">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851481FB-2B8E-20EB-A1DE-F1C30EE71F45}"/>
              </a:ext>
            </a:extLst>
          </p:cNvPr>
          <p:cNvGrpSpPr/>
          <p:nvPr/>
        </p:nvGrpSpPr>
        <p:grpSpPr>
          <a:xfrm>
            <a:off x="4195859" y="878126"/>
            <a:ext cx="4610862" cy="3561659"/>
            <a:chOff x="4195859" y="878126"/>
            <a:chExt cx="4610862" cy="3561659"/>
          </a:xfrm>
        </p:grpSpPr>
        <p:grpSp>
          <p:nvGrpSpPr>
            <p:cNvPr id="3" name="Group 2">
              <a:extLst>
                <a:ext uri="{FF2B5EF4-FFF2-40B4-BE49-F238E27FC236}">
                  <a16:creationId xmlns:a16="http://schemas.microsoft.com/office/drawing/2014/main" id="{3A28A3E5-1550-3A2D-BAB1-51EEF121B9A4}"/>
                </a:ext>
              </a:extLst>
            </p:cNvPr>
            <p:cNvGrpSpPr/>
            <p:nvPr/>
          </p:nvGrpSpPr>
          <p:grpSpPr>
            <a:xfrm>
              <a:off x="4954244" y="878126"/>
              <a:ext cx="3852477" cy="3550875"/>
              <a:chOff x="5104146" y="548342"/>
              <a:chExt cx="3852477" cy="3550875"/>
            </a:xfrm>
          </p:grpSpPr>
          <p:sp>
            <p:nvSpPr>
              <p:cNvPr id="4" name="Rectangle 3">
                <a:extLst>
                  <a:ext uri="{FF2B5EF4-FFF2-40B4-BE49-F238E27FC236}">
                    <a16:creationId xmlns:a16="http://schemas.microsoft.com/office/drawing/2014/main" id="{8414EED5-03F1-3198-54FE-FD7998AE5F26}"/>
                  </a:ext>
                </a:extLst>
              </p:cNvPr>
              <p:cNvSpPr/>
              <p:nvPr/>
            </p:nvSpPr>
            <p:spPr>
              <a:xfrm>
                <a:off x="5104151" y="554635"/>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2">
                      <a:lumMod val="20000"/>
                      <a:lumOff val="80000"/>
                    </a:schemeClr>
                  </a:solidFill>
                </a:endParaRPr>
              </a:p>
            </p:txBody>
          </p:sp>
          <p:sp>
            <p:nvSpPr>
              <p:cNvPr id="5" name="Rectangle 4">
                <a:extLst>
                  <a:ext uri="{FF2B5EF4-FFF2-40B4-BE49-F238E27FC236}">
                    <a16:creationId xmlns:a16="http://schemas.microsoft.com/office/drawing/2014/main" id="{649B8A6A-1498-775B-096A-F876E069C772}"/>
                  </a:ext>
                </a:extLst>
              </p:cNvPr>
              <p:cNvSpPr/>
              <p:nvPr/>
            </p:nvSpPr>
            <p:spPr>
              <a:xfrm>
                <a:off x="5104146" y="1271157"/>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Rectangle 5">
                <a:extLst>
                  <a:ext uri="{FF2B5EF4-FFF2-40B4-BE49-F238E27FC236}">
                    <a16:creationId xmlns:a16="http://schemas.microsoft.com/office/drawing/2014/main" id="{DBD16A61-F241-0368-8D87-81C6FD964390}"/>
                  </a:ext>
                </a:extLst>
              </p:cNvPr>
              <p:cNvSpPr/>
              <p:nvPr/>
            </p:nvSpPr>
            <p:spPr>
              <a:xfrm>
                <a:off x="5104151" y="1985419"/>
                <a:ext cx="3852472" cy="6521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Rectangle 6">
                <a:extLst>
                  <a:ext uri="{FF2B5EF4-FFF2-40B4-BE49-F238E27FC236}">
                    <a16:creationId xmlns:a16="http://schemas.microsoft.com/office/drawing/2014/main" id="{EC8591E3-38FB-CA41-CC2B-81623F2F5204}"/>
                  </a:ext>
                </a:extLst>
              </p:cNvPr>
              <p:cNvSpPr/>
              <p:nvPr/>
            </p:nvSpPr>
            <p:spPr>
              <a:xfrm>
                <a:off x="5104151" y="2709895"/>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Rectangle 7">
                <a:extLst>
                  <a:ext uri="{FF2B5EF4-FFF2-40B4-BE49-F238E27FC236}">
                    <a16:creationId xmlns:a16="http://schemas.microsoft.com/office/drawing/2014/main" id="{098459C7-BFC1-8D7F-3E02-6AA16CE28ABF}"/>
                  </a:ext>
                </a:extLst>
              </p:cNvPr>
              <p:cNvSpPr/>
              <p:nvPr/>
            </p:nvSpPr>
            <p:spPr>
              <a:xfrm>
                <a:off x="5104151" y="3447046"/>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TextBox 8">
                <a:extLst>
                  <a:ext uri="{FF2B5EF4-FFF2-40B4-BE49-F238E27FC236}">
                    <a16:creationId xmlns:a16="http://schemas.microsoft.com/office/drawing/2014/main" id="{56A25ADB-90E0-43EF-2F6C-BCF933F2580B}"/>
                  </a:ext>
                </a:extLst>
              </p:cNvPr>
              <p:cNvSpPr txBox="1"/>
              <p:nvPr/>
            </p:nvSpPr>
            <p:spPr>
              <a:xfrm>
                <a:off x="6177820" y="548342"/>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Infrastructure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A181AE5-6029-3964-BE46-3E00CE6772E2}"/>
                  </a:ext>
                </a:extLst>
              </p:cNvPr>
              <p:cNvSpPr txBox="1"/>
              <p:nvPr/>
            </p:nvSpPr>
            <p:spPr>
              <a:xfrm>
                <a:off x="6177819" y="1435167"/>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Southbound Interface</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6E73D0A-42EC-CFC9-7BBF-D9FDB0E8C951}"/>
                  </a:ext>
                </a:extLst>
              </p:cNvPr>
              <p:cNvSpPr txBox="1"/>
              <p:nvPr/>
            </p:nvSpPr>
            <p:spPr>
              <a:xfrm>
                <a:off x="6177818" y="1975444"/>
                <a:ext cx="1705131" cy="276999"/>
              </a:xfrm>
              <a:prstGeom prst="rect">
                <a:avLst/>
              </a:prstGeom>
              <a:noFill/>
            </p:spPr>
            <p:txBody>
              <a:bodyPr wrap="square" rtlCol="0">
                <a:spAutoFit/>
              </a:bodyPr>
              <a:lstStyle/>
              <a:p>
                <a:pPr algn="ctr"/>
                <a:r>
                  <a:rPr lang="en-US" sz="1200" b="1" dirty="0">
                    <a:solidFill>
                      <a:schemeClr val="bg2">
                        <a:lumMod val="50000"/>
                      </a:schemeClr>
                    </a:solidFill>
                    <a:latin typeface="Times New Roman" panose="02020603050405020304" pitchFamily="18" charset="0"/>
                    <a:cs typeface="Times New Roman" panose="02020603050405020304" pitchFamily="18" charset="0"/>
                  </a:rPr>
                  <a:t>Control Layer</a:t>
                </a:r>
                <a:endParaRPr lang="el-GR" sz="12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FF00322-152A-0400-F238-11DDBD5450BC}"/>
                  </a:ext>
                </a:extLst>
              </p:cNvPr>
              <p:cNvSpPr txBox="1"/>
              <p:nvPr/>
            </p:nvSpPr>
            <p:spPr>
              <a:xfrm>
                <a:off x="6177818" y="2876819"/>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Northbound Interface</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5BE467F-2086-628C-7270-54D3D6611AC9}"/>
                  </a:ext>
                </a:extLst>
              </p:cNvPr>
              <p:cNvSpPr txBox="1"/>
              <p:nvPr/>
            </p:nvSpPr>
            <p:spPr>
              <a:xfrm>
                <a:off x="6177818" y="3438942"/>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Application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78186A2-5F40-9CAC-D90C-214343331B8E}"/>
                  </a:ext>
                </a:extLst>
              </p:cNvPr>
              <p:cNvSpPr/>
              <p:nvPr/>
            </p:nvSpPr>
            <p:spPr>
              <a:xfrm>
                <a:off x="5869799" y="841151"/>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Rectangle 14">
                <a:extLst>
                  <a:ext uri="{FF2B5EF4-FFF2-40B4-BE49-F238E27FC236}">
                    <a16:creationId xmlns:a16="http://schemas.microsoft.com/office/drawing/2014/main" id="{5F8D8784-51F4-962C-E090-37274A490BC7}"/>
                  </a:ext>
                </a:extLst>
              </p:cNvPr>
              <p:cNvSpPr/>
              <p:nvPr/>
            </p:nvSpPr>
            <p:spPr>
              <a:xfrm>
                <a:off x="5869798" y="1024170"/>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Rectangle 15">
                <a:extLst>
                  <a:ext uri="{FF2B5EF4-FFF2-40B4-BE49-F238E27FC236}">
                    <a16:creationId xmlns:a16="http://schemas.microsoft.com/office/drawing/2014/main" id="{80873225-CEB2-26A9-4D79-6F39B0F4F380}"/>
                  </a:ext>
                </a:extLst>
              </p:cNvPr>
              <p:cNvSpPr/>
              <p:nvPr/>
            </p:nvSpPr>
            <p:spPr>
              <a:xfrm>
                <a:off x="7095219" y="841151"/>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Rectangle 16">
                <a:extLst>
                  <a:ext uri="{FF2B5EF4-FFF2-40B4-BE49-F238E27FC236}">
                    <a16:creationId xmlns:a16="http://schemas.microsoft.com/office/drawing/2014/main" id="{FA3D1ED8-FFBE-8F1D-BC52-AAA5D9F79F68}"/>
                  </a:ext>
                </a:extLst>
              </p:cNvPr>
              <p:cNvSpPr/>
              <p:nvPr/>
            </p:nvSpPr>
            <p:spPr>
              <a:xfrm>
                <a:off x="7095218" y="1023586"/>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TextBox 17">
                <a:extLst>
                  <a:ext uri="{FF2B5EF4-FFF2-40B4-BE49-F238E27FC236}">
                    <a16:creationId xmlns:a16="http://schemas.microsoft.com/office/drawing/2014/main" id="{AAF0B110-C13C-AE58-EC07-93AE62B142BA}"/>
                  </a:ext>
                </a:extLst>
              </p:cNvPr>
              <p:cNvSpPr txBox="1"/>
              <p:nvPr/>
            </p:nvSpPr>
            <p:spPr>
              <a:xfrm>
                <a:off x="5948225" y="789499"/>
                <a:ext cx="958163"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Control Plane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D16DF5D8-A5A8-A262-0121-BBF87731EB9F}"/>
                  </a:ext>
                </a:extLst>
              </p:cNvPr>
              <p:cNvSpPr txBox="1"/>
              <p:nvPr/>
            </p:nvSpPr>
            <p:spPr>
              <a:xfrm>
                <a:off x="5555439" y="966376"/>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Data Plane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DE8D7CF-DAAE-9259-CEF8-4CAE06130C32}"/>
                  </a:ext>
                </a:extLst>
              </p:cNvPr>
              <p:cNvSpPr txBox="1"/>
              <p:nvPr/>
            </p:nvSpPr>
            <p:spPr>
              <a:xfrm>
                <a:off x="6775152" y="780259"/>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Switching/R. Device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FE91CFC-50AB-CC80-E19E-45102F2D7B83}"/>
                  </a:ext>
                </a:extLst>
              </p:cNvPr>
              <p:cNvSpPr txBox="1"/>
              <p:nvPr/>
            </p:nvSpPr>
            <p:spPr>
              <a:xfrm>
                <a:off x="6760770" y="963205"/>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Trans. Media</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155E6ED2-911E-4F93-1E22-0172D14F64BD}"/>
                  </a:ext>
                </a:extLst>
              </p:cNvPr>
              <p:cNvSpPr/>
              <p:nvPr/>
            </p:nvSpPr>
            <p:spPr>
              <a:xfrm>
                <a:off x="5869797" y="2260984"/>
                <a:ext cx="1076421" cy="12752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 name="Rectangle 22">
                <a:extLst>
                  <a:ext uri="{FF2B5EF4-FFF2-40B4-BE49-F238E27FC236}">
                    <a16:creationId xmlns:a16="http://schemas.microsoft.com/office/drawing/2014/main" id="{F576EE34-F5A1-8485-475A-B316DF55CBF5}"/>
                  </a:ext>
                </a:extLst>
              </p:cNvPr>
              <p:cNvSpPr/>
              <p:nvPr/>
            </p:nvSpPr>
            <p:spPr>
              <a:xfrm>
                <a:off x="6300233" y="2449287"/>
                <a:ext cx="1460299" cy="122463"/>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 name="Rectangle 23">
                <a:extLst>
                  <a:ext uri="{FF2B5EF4-FFF2-40B4-BE49-F238E27FC236}">
                    <a16:creationId xmlns:a16="http://schemas.microsoft.com/office/drawing/2014/main" id="{F03FE317-22E1-4ACE-B3CE-9A9933C8269B}"/>
                  </a:ext>
                </a:extLst>
              </p:cNvPr>
              <p:cNvSpPr/>
              <p:nvPr/>
            </p:nvSpPr>
            <p:spPr>
              <a:xfrm>
                <a:off x="7095218" y="2260984"/>
                <a:ext cx="1076421" cy="12752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5" name="TextBox 24">
                <a:extLst>
                  <a:ext uri="{FF2B5EF4-FFF2-40B4-BE49-F238E27FC236}">
                    <a16:creationId xmlns:a16="http://schemas.microsoft.com/office/drawing/2014/main" id="{B5716F15-731B-E21C-CDCF-3F0F469C7487}"/>
                  </a:ext>
                </a:extLst>
              </p:cNvPr>
              <p:cNvSpPr txBox="1"/>
              <p:nvPr/>
            </p:nvSpPr>
            <p:spPr>
              <a:xfrm>
                <a:off x="5928925" y="2202487"/>
                <a:ext cx="958163" cy="230832"/>
              </a:xfrm>
              <a:prstGeom prst="rect">
                <a:avLst/>
              </a:prstGeom>
              <a:noFill/>
            </p:spPr>
            <p:txBody>
              <a:bodyPr wrap="square" rtlCol="0">
                <a:spAutoFit/>
              </a:bodyPr>
              <a:lstStyle/>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SDN Controller</a:t>
                </a:r>
                <a:endParaRPr lang="el-GR" sz="9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14B26F74-DBAC-A286-13EC-0F5333832FFF}"/>
                  </a:ext>
                </a:extLst>
              </p:cNvPr>
              <p:cNvSpPr txBox="1"/>
              <p:nvPr/>
            </p:nvSpPr>
            <p:spPr>
              <a:xfrm>
                <a:off x="7118913" y="2201420"/>
                <a:ext cx="1021205" cy="230832"/>
              </a:xfrm>
              <a:prstGeom prst="rect">
                <a:avLst/>
              </a:prstGeom>
              <a:noFill/>
            </p:spPr>
            <p:txBody>
              <a:bodyPr wrap="square" rtlCol="0">
                <a:spAutoFit/>
              </a:bodyPr>
              <a:lstStyle/>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Policies/Rules T.</a:t>
                </a:r>
                <a:endParaRPr lang="el-GR" sz="9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12D193C6-1DBC-F427-DE7E-0467793C910C}"/>
                  </a:ext>
                </a:extLst>
              </p:cNvPr>
              <p:cNvSpPr txBox="1"/>
              <p:nvPr/>
            </p:nvSpPr>
            <p:spPr>
              <a:xfrm>
                <a:off x="6237779" y="2396254"/>
                <a:ext cx="1592380" cy="230832"/>
              </a:xfrm>
              <a:prstGeom prst="rect">
                <a:avLst/>
              </a:prstGeom>
              <a:noFill/>
            </p:spPr>
            <p:txBody>
              <a:bodyPr wrap="square" rtlCol="0">
                <a:spAutoFit/>
              </a:bodyPr>
              <a:lstStyle/>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Performance - Measurement</a:t>
                </a:r>
                <a:endParaRPr lang="el-GR" sz="9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9D30AED3-4F6D-4671-3D6A-366F6EA8FD85}"/>
                  </a:ext>
                </a:extLst>
              </p:cNvPr>
              <p:cNvSpPr/>
              <p:nvPr/>
            </p:nvSpPr>
            <p:spPr>
              <a:xfrm>
                <a:off x="5869795" y="3729053"/>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 name="Rectangle 28">
                <a:extLst>
                  <a:ext uri="{FF2B5EF4-FFF2-40B4-BE49-F238E27FC236}">
                    <a16:creationId xmlns:a16="http://schemas.microsoft.com/office/drawing/2014/main" id="{D51253F6-0C5D-BDD0-591F-ED861B681876}"/>
                  </a:ext>
                </a:extLst>
              </p:cNvPr>
              <p:cNvSpPr/>
              <p:nvPr/>
            </p:nvSpPr>
            <p:spPr>
              <a:xfrm>
                <a:off x="7075126" y="3724045"/>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0" name="Rectangle 29">
                <a:extLst>
                  <a:ext uri="{FF2B5EF4-FFF2-40B4-BE49-F238E27FC236}">
                    <a16:creationId xmlns:a16="http://schemas.microsoft.com/office/drawing/2014/main" id="{E850024B-BEF4-04D1-561F-5815B77585C0}"/>
                  </a:ext>
                </a:extLst>
              </p:cNvPr>
              <p:cNvSpPr/>
              <p:nvPr/>
            </p:nvSpPr>
            <p:spPr>
              <a:xfrm>
                <a:off x="6145598" y="3910316"/>
                <a:ext cx="1705131" cy="129704"/>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TextBox 30">
                <a:extLst>
                  <a:ext uri="{FF2B5EF4-FFF2-40B4-BE49-F238E27FC236}">
                    <a16:creationId xmlns:a16="http://schemas.microsoft.com/office/drawing/2014/main" id="{758230F6-B5DB-A39F-FE28-5744705628D4}"/>
                  </a:ext>
                </a:extLst>
              </p:cNvPr>
              <p:cNvSpPr txBox="1"/>
              <p:nvPr/>
            </p:nvSpPr>
            <p:spPr>
              <a:xfrm>
                <a:off x="5881724" y="3664702"/>
                <a:ext cx="107642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Cloud Computing</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BB2CAECB-27EC-A990-55D7-719279B69E7B}"/>
                  </a:ext>
                </a:extLst>
              </p:cNvPr>
              <p:cNvSpPr txBox="1"/>
              <p:nvPr/>
            </p:nvSpPr>
            <p:spPr>
              <a:xfrm>
                <a:off x="6998164" y="3663877"/>
                <a:ext cx="1259109"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Application Security</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4CE6E44F-044B-2083-1509-02373DF664B4}"/>
                  </a:ext>
                </a:extLst>
              </p:cNvPr>
              <p:cNvSpPr txBox="1"/>
              <p:nvPr/>
            </p:nvSpPr>
            <p:spPr>
              <a:xfrm>
                <a:off x="6155241" y="3859752"/>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N . Application Management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grpSp>
        <p:sp>
          <p:nvSpPr>
            <p:cNvPr id="34" name="Rectangle 33">
              <a:extLst>
                <a:ext uri="{FF2B5EF4-FFF2-40B4-BE49-F238E27FC236}">
                  <a16:creationId xmlns:a16="http://schemas.microsoft.com/office/drawing/2014/main" id="{E7DE88C0-110C-2C10-8338-3DD97C88A6DB}"/>
                </a:ext>
              </a:extLst>
            </p:cNvPr>
            <p:cNvSpPr/>
            <p:nvPr/>
          </p:nvSpPr>
          <p:spPr>
            <a:xfrm rot="5400000">
              <a:off x="2828195" y="2444623"/>
              <a:ext cx="3561657" cy="42866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5" name="TextBox 34">
              <a:extLst>
                <a:ext uri="{FF2B5EF4-FFF2-40B4-BE49-F238E27FC236}">
                  <a16:creationId xmlns:a16="http://schemas.microsoft.com/office/drawing/2014/main" id="{636E2772-00BD-5062-2CD8-C42ABB11BDE1}"/>
                </a:ext>
              </a:extLst>
            </p:cNvPr>
            <p:cNvSpPr txBox="1"/>
            <p:nvPr/>
          </p:nvSpPr>
          <p:spPr>
            <a:xfrm>
              <a:off x="4195859" y="2259716"/>
              <a:ext cx="826329" cy="369332"/>
            </a:xfrm>
            <a:prstGeom prst="rect">
              <a:avLst/>
            </a:prstGeom>
            <a:noFill/>
          </p:spPr>
          <p:txBody>
            <a:bodyPr wrap="square" rtlCol="0">
              <a:spAutoFit/>
            </a:bodyPr>
            <a:lstStyle/>
            <a:p>
              <a:pPr algn="ctr"/>
              <a:r>
                <a:rPr lang="en-US" sz="900" b="1" dirty="0">
                  <a:solidFill>
                    <a:schemeClr val="bg1"/>
                  </a:solidFill>
                  <a:latin typeface="Times New Roman" panose="02020603050405020304" pitchFamily="18" charset="0"/>
                  <a:cs typeface="Times New Roman" panose="02020603050405020304" pitchFamily="18" charset="0"/>
                </a:rPr>
                <a:t>East/W.</a:t>
              </a:r>
            </a:p>
            <a:p>
              <a:pPr algn="ctr"/>
              <a:r>
                <a:rPr lang="en-US" sz="900" b="1" dirty="0">
                  <a:solidFill>
                    <a:schemeClr val="bg1"/>
                  </a:solidFill>
                  <a:latin typeface="Times New Roman" panose="02020603050405020304" pitchFamily="18" charset="0"/>
                  <a:cs typeface="Times New Roman" panose="02020603050405020304" pitchFamily="18" charset="0"/>
                </a:rPr>
                <a:t>API</a:t>
              </a:r>
              <a:endParaRPr lang="el-GR" sz="900" b="1" dirty="0">
                <a:solidFill>
                  <a:schemeClr val="bg1"/>
                </a:solidFill>
                <a:latin typeface="Times New Roman" panose="02020603050405020304" pitchFamily="18" charset="0"/>
                <a:cs typeface="Times New Roman" panose="02020603050405020304" pitchFamily="18" charset="0"/>
              </a:endParaRPr>
            </a:p>
          </p:txBody>
        </p:sp>
      </p:grpSp>
      <p:pic>
        <p:nvPicPr>
          <p:cNvPr id="38" name="Picture 37">
            <a:extLst>
              <a:ext uri="{FF2B5EF4-FFF2-40B4-BE49-F238E27FC236}">
                <a16:creationId xmlns:a16="http://schemas.microsoft.com/office/drawing/2014/main" id="{6BB28738-02BD-D3AD-344A-3BA0EFBAABE5}"/>
              </a:ext>
            </a:extLst>
          </p:cNvPr>
          <p:cNvPicPr>
            <a:picLocks noChangeAspect="1"/>
          </p:cNvPicPr>
          <p:nvPr/>
        </p:nvPicPr>
        <p:blipFill>
          <a:blip r:embed="rId2">
            <a:alphaModFix amt="10000"/>
          </a:blip>
          <a:stretch>
            <a:fillRect/>
          </a:stretch>
        </p:blipFill>
        <p:spPr>
          <a:xfrm rot="4209574">
            <a:off x="456269" y="621338"/>
            <a:ext cx="3129939" cy="3129939"/>
          </a:xfrm>
          <a:prstGeom prst="rect">
            <a:avLst/>
          </a:prstGeom>
        </p:spPr>
      </p:pic>
      <p:sp>
        <p:nvSpPr>
          <p:cNvPr id="37" name="TextBox 36">
            <a:extLst>
              <a:ext uri="{FF2B5EF4-FFF2-40B4-BE49-F238E27FC236}">
                <a16:creationId xmlns:a16="http://schemas.microsoft.com/office/drawing/2014/main" id="{732FC5ED-169B-8D74-5A7E-641183211790}"/>
              </a:ext>
            </a:extLst>
          </p:cNvPr>
          <p:cNvSpPr txBox="1"/>
          <p:nvPr/>
        </p:nvSpPr>
        <p:spPr>
          <a:xfrm>
            <a:off x="165751" y="785157"/>
            <a:ext cx="4057548" cy="1015663"/>
          </a:xfrm>
          <a:prstGeom prst="rect">
            <a:avLst/>
          </a:prstGeom>
          <a:noFill/>
        </p:spPr>
        <p:txBody>
          <a:bodyPr wrap="square" rtlCol="0">
            <a:spAutoFit/>
          </a:bodyPr>
          <a:lstStyle/>
          <a:p>
            <a:pPr marL="171450" indent="-171450" algn="just">
              <a:buClr>
                <a:schemeClr val="accent1">
                  <a:lumMod val="75000"/>
                </a:schemeClr>
              </a:buClr>
              <a:buFont typeface="Wingdings" panose="05000000000000000000" pitchFamily="2" charset="2"/>
              <a:buChar char="v"/>
            </a:pPr>
            <a:r>
              <a:rPr lang="en-US" sz="1000" b="1" u="sng" dirty="0">
                <a:solidFill>
                  <a:schemeClr val="bg2">
                    <a:lumMod val="75000"/>
                  </a:schemeClr>
                </a:solidFill>
                <a:effectLst/>
                <a:latin typeface="Times New Roman" panose="02020603050405020304" pitchFamily="18" charset="0"/>
                <a:ea typeface="Calibri" panose="020F0502020204030204" pitchFamily="34" charset="0"/>
              </a:rPr>
              <a:t>SDN Controller</a:t>
            </a:r>
            <a:r>
              <a:rPr lang="en-US" sz="1000" b="1" dirty="0">
                <a:solidFill>
                  <a:schemeClr val="bg2">
                    <a:lumMod val="75000"/>
                  </a:schemeClr>
                </a:solidFill>
                <a:effectLst/>
                <a:latin typeface="Times New Roman" panose="02020603050405020304" pitchFamily="18" charset="0"/>
                <a:ea typeface="Calibri" panose="020F0502020204030204" pitchFamily="34" charset="0"/>
              </a:rPr>
              <a:t>:</a:t>
            </a:r>
            <a:r>
              <a:rPr lang="en-US" sz="1000" dirty="0">
                <a:effectLst/>
                <a:latin typeface="Times New Roman" panose="02020603050405020304" pitchFamily="18" charset="0"/>
                <a:ea typeface="Calibri" panose="020F0502020204030204" pitchFamily="34" charset="0"/>
              </a:rPr>
              <a:t> </a:t>
            </a:r>
            <a:r>
              <a:rPr lang="en-US" sz="1000" dirty="0">
                <a:latin typeface="Times New Roman" panose="02020603050405020304" pitchFamily="18" charset="0"/>
                <a:cs typeface="Times New Roman" panose="02020603050405020304" pitchFamily="18" charset="0"/>
              </a:rPr>
              <a:t>An SDN controller manages flow control to the switching and routing devices, through the southbound interface (below) and the applications and business logic through the northbound interface (above) to deploy intelligent networks. They consolidate and mediate between different controller domains using common application interfaces.</a:t>
            </a:r>
            <a:endParaRPr lang="el-GR" sz="8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69F3A4D1-760F-0287-559F-E749FD0CBD9B}"/>
              </a:ext>
            </a:extLst>
          </p:cNvPr>
          <p:cNvSpPr txBox="1"/>
          <p:nvPr/>
        </p:nvSpPr>
        <p:spPr>
          <a:xfrm>
            <a:off x="165751" y="1889196"/>
            <a:ext cx="4030108" cy="1015663"/>
          </a:xfrm>
          <a:prstGeom prst="rect">
            <a:avLst/>
          </a:prstGeom>
          <a:noFill/>
        </p:spPr>
        <p:txBody>
          <a:bodyPr wrap="square" rtlCol="0">
            <a:spAutoFit/>
          </a:bodyPr>
          <a:lstStyle/>
          <a:p>
            <a:pPr marL="171450" indent="-171450" algn="just">
              <a:buClr>
                <a:schemeClr val="accent1">
                  <a:lumMod val="75000"/>
                </a:schemeClr>
              </a:buClr>
              <a:buFont typeface="Wingdings" panose="05000000000000000000" pitchFamily="2" charset="2"/>
              <a:buChar char="v"/>
            </a:pPr>
            <a:r>
              <a:rPr lang="en-US" sz="1000" b="1" u="sng" dirty="0">
                <a:solidFill>
                  <a:schemeClr val="bg2">
                    <a:lumMod val="75000"/>
                  </a:schemeClr>
                </a:solidFill>
                <a:effectLst/>
                <a:latin typeface="Times New Roman" panose="02020603050405020304" pitchFamily="18" charset="0"/>
                <a:ea typeface="Calibri" panose="020F0502020204030204" pitchFamily="34" charset="0"/>
              </a:rPr>
              <a:t>Policies &amp; Rules Table</a:t>
            </a:r>
            <a:r>
              <a:rPr lang="en-US" sz="1000" b="1" dirty="0">
                <a:solidFill>
                  <a:schemeClr val="bg2">
                    <a:lumMod val="75000"/>
                  </a:schemeClr>
                </a:solidFill>
                <a:effectLst/>
                <a:latin typeface="Times New Roman" panose="02020603050405020304" pitchFamily="18" charset="0"/>
                <a:ea typeface="Calibri" panose="020F0502020204030204" pitchFamily="34" charset="0"/>
              </a:rPr>
              <a:t>: </a:t>
            </a:r>
            <a:r>
              <a:rPr lang="en-US" sz="1000" dirty="0">
                <a:effectLst/>
                <a:latin typeface="Times New Roman" panose="02020603050405020304" pitchFamily="18" charset="0"/>
                <a:ea typeface="Calibri" panose="020F0502020204030204" pitchFamily="34" charset="0"/>
              </a:rPr>
              <a:t>Rendering policies and rules as appropriate or dysfunctional is a very important process </a:t>
            </a:r>
            <a:r>
              <a:rPr lang="en-US" sz="1000" dirty="0">
                <a:solidFill>
                  <a:schemeClr val="bg2">
                    <a:lumMod val="75000"/>
                  </a:schemeClr>
                </a:solidFill>
                <a:effectLst/>
                <a:latin typeface="Times New Roman" panose="02020603050405020304" pitchFamily="18" charset="0"/>
                <a:ea typeface="Calibri" panose="020F0502020204030204" pitchFamily="34" charset="0"/>
                <a:sym typeface="Wingdings" panose="05000000000000000000" pitchFamily="2" charset="2"/>
              </a:rPr>
              <a:t></a:t>
            </a:r>
            <a:r>
              <a:rPr lang="en-US" sz="1000" dirty="0">
                <a:effectLst/>
                <a:latin typeface="Times New Roman" panose="02020603050405020304" pitchFamily="18" charset="0"/>
                <a:ea typeface="Calibri" panose="020F0502020204030204" pitchFamily="34" charset="0"/>
              </a:rPr>
              <a:t>  </a:t>
            </a:r>
            <a:r>
              <a:rPr lang="en-US" sz="1000" dirty="0">
                <a:effectLst/>
                <a:latin typeface="Times New Roman" panose="02020603050405020304" pitchFamily="18" charset="0"/>
                <a:ea typeface="Calibri" panose="020F0502020204030204" pitchFamily="34" charset="0"/>
                <a:sym typeface="Wingdings" panose="05000000000000000000" pitchFamily="2" charset="2"/>
              </a:rPr>
              <a:t>Ensures</a:t>
            </a:r>
            <a:r>
              <a:rPr lang="en-US" sz="1000" dirty="0">
                <a:effectLst/>
                <a:latin typeface="Times New Roman" panose="02020603050405020304" pitchFamily="18" charset="0"/>
                <a:ea typeface="Calibri" panose="020F0502020204030204" pitchFamily="34" charset="0"/>
              </a:rPr>
              <a:t> the stability of the decision-making process of the control layer </a:t>
            </a:r>
            <a:r>
              <a:rPr lang="en-US" sz="1000" dirty="0">
                <a:solidFill>
                  <a:schemeClr val="bg2">
                    <a:lumMod val="75000"/>
                  </a:schemeClr>
                </a:solidFill>
                <a:effectLst/>
                <a:latin typeface="Times New Roman" panose="02020603050405020304" pitchFamily="18" charset="0"/>
                <a:ea typeface="Calibri" panose="020F0502020204030204" pitchFamily="34" charset="0"/>
                <a:sym typeface="Wingdings" panose="05000000000000000000" pitchFamily="2" charset="2"/>
              </a:rPr>
              <a:t> </a:t>
            </a:r>
            <a:r>
              <a:rPr lang="en-US" sz="1000" dirty="0">
                <a:effectLst/>
                <a:latin typeface="Times New Roman" panose="02020603050405020304" pitchFamily="18" charset="0"/>
                <a:ea typeface="Calibri" panose="020F0502020204030204" pitchFamily="34" charset="0"/>
                <a:sym typeface="Wingdings" panose="05000000000000000000" pitchFamily="2" charset="2"/>
              </a:rPr>
              <a:t>Stability entails the </a:t>
            </a:r>
            <a:r>
              <a:rPr lang="en-US" sz="1000" dirty="0">
                <a:latin typeface="Times New Roman" panose="02020603050405020304" pitchFamily="18" charset="0"/>
                <a:ea typeface="Calibri" panose="020F0502020204030204" pitchFamily="34" charset="0"/>
                <a:sym typeface="Wingdings" panose="05000000000000000000" pitchFamily="2" charset="2"/>
              </a:rPr>
              <a:t>optimal performance of the SDN controller, management of the configuration (new &amp; existing), avoiding potential conflicts as well as potential compromise events. Example of said tools: </a:t>
            </a:r>
            <a:r>
              <a:rPr lang="en-US" sz="1000" dirty="0" err="1">
                <a:latin typeface="Times New Roman" panose="02020603050405020304" pitchFamily="18" charset="0"/>
                <a:ea typeface="Calibri" panose="020F0502020204030204" pitchFamily="34" charset="0"/>
                <a:sym typeface="Wingdings" panose="05000000000000000000" pitchFamily="2" charset="2"/>
              </a:rPr>
              <a:t>FlowChecker</a:t>
            </a:r>
            <a:r>
              <a:rPr lang="en-US" sz="1000" dirty="0">
                <a:latin typeface="Times New Roman" panose="02020603050405020304" pitchFamily="18" charset="0"/>
                <a:ea typeface="Calibri" panose="020F0502020204030204" pitchFamily="34" charset="0"/>
                <a:sym typeface="Wingdings" panose="05000000000000000000" pitchFamily="2" charset="2"/>
              </a:rPr>
              <a:t>.</a:t>
            </a:r>
            <a:endParaRPr lang="en-US" sz="1050" dirty="0">
              <a:effectLst/>
              <a:latin typeface="Times New Roman" panose="02020603050405020304" pitchFamily="18" charset="0"/>
              <a:ea typeface="Calibri" panose="020F0502020204030204" pitchFamily="34" charset="0"/>
            </a:endParaRPr>
          </a:p>
        </p:txBody>
      </p:sp>
      <p:sp>
        <p:nvSpPr>
          <p:cNvPr id="40" name="TextBox 39">
            <a:extLst>
              <a:ext uri="{FF2B5EF4-FFF2-40B4-BE49-F238E27FC236}">
                <a16:creationId xmlns:a16="http://schemas.microsoft.com/office/drawing/2014/main" id="{2345781B-2B5D-4BC6-9A11-08A2F880D20A}"/>
              </a:ext>
            </a:extLst>
          </p:cNvPr>
          <p:cNvSpPr txBox="1"/>
          <p:nvPr/>
        </p:nvSpPr>
        <p:spPr>
          <a:xfrm>
            <a:off x="165754" y="2993235"/>
            <a:ext cx="4030105" cy="1754326"/>
          </a:xfrm>
          <a:prstGeom prst="rect">
            <a:avLst/>
          </a:prstGeom>
          <a:noFill/>
        </p:spPr>
        <p:txBody>
          <a:bodyPr wrap="square" rtlCol="0">
            <a:spAutoFit/>
          </a:bodyPr>
          <a:lstStyle/>
          <a:p>
            <a:pPr marL="171450" indent="-171450" algn="just">
              <a:buClr>
                <a:schemeClr val="accent1">
                  <a:lumMod val="75000"/>
                </a:schemeClr>
              </a:buClr>
              <a:buFont typeface="Wingdings" panose="05000000000000000000" pitchFamily="2" charset="2"/>
              <a:buChar char="v"/>
            </a:pPr>
            <a:r>
              <a:rPr lang="en-US" sz="1000" b="1" u="sng" dirty="0">
                <a:solidFill>
                  <a:schemeClr val="bg2">
                    <a:lumMod val="75000"/>
                  </a:schemeClr>
                </a:solidFill>
                <a:latin typeface="Times New Roman" panose="02020603050405020304" pitchFamily="18" charset="0"/>
                <a:ea typeface="Calibri" panose="020F0502020204030204" pitchFamily="34" charset="0"/>
              </a:rPr>
              <a:t>Measurement of Performance</a:t>
            </a:r>
            <a:r>
              <a:rPr lang="en-US" sz="1000" b="1" dirty="0">
                <a:solidFill>
                  <a:schemeClr val="bg2">
                    <a:lumMod val="75000"/>
                  </a:schemeClr>
                </a:solidFill>
                <a:effectLst/>
                <a:latin typeface="Times New Roman" panose="02020603050405020304" pitchFamily="18" charset="0"/>
                <a:ea typeface="Calibri" panose="020F0502020204030204" pitchFamily="34" charset="0"/>
              </a:rPr>
              <a:t>: </a:t>
            </a:r>
            <a:r>
              <a:rPr lang="en-US" sz="1000" dirty="0">
                <a:latin typeface="Times New Roman" panose="02020603050405020304" pitchFamily="18" charset="0"/>
                <a:cs typeface="Times New Roman" panose="02020603050405020304" pitchFamily="18" charset="0"/>
              </a:rPr>
              <a:t>A key issue for SDN controllers is limited processing power, which can lead to performance bottlenecks. Benchmarking tools like OpenFlow Controller Benchmark, </a:t>
            </a:r>
            <a:r>
              <a:rPr lang="en-US" sz="1000" dirty="0" err="1">
                <a:latin typeface="Times New Roman" panose="02020603050405020304" pitchFamily="18" charset="0"/>
                <a:cs typeface="Times New Roman" panose="02020603050405020304" pitchFamily="18" charset="0"/>
              </a:rPr>
              <a:t>Cbench</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Iperf</a:t>
            </a:r>
            <a:r>
              <a:rPr lang="en-US" sz="1000" dirty="0">
                <a:latin typeface="Times New Roman" panose="02020603050405020304" pitchFamily="18" charset="0"/>
                <a:cs typeface="Times New Roman" panose="02020603050405020304" pitchFamily="18" charset="0"/>
              </a:rPr>
              <a:t>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a:t>
            </a:r>
            <a:r>
              <a:rPr lang="en-US" sz="1000" dirty="0">
                <a:latin typeface="Times New Roman" panose="02020603050405020304" pitchFamily="18" charset="0"/>
                <a:cs typeface="Times New Roman" panose="02020603050405020304" pitchFamily="18" charset="0"/>
              </a:rPr>
              <a:t>ddress scalability by identifying these bottlenecks and enhancing processing speeds, providing metrics like response time and packet drop rates per switch. </a:t>
            </a:r>
          </a:p>
          <a:p>
            <a:pPr algn="just">
              <a:buClr>
                <a:schemeClr val="accent1">
                  <a:lumMod val="75000"/>
                </a:schemeClr>
              </a:buClr>
            </a:pPr>
            <a:endParaRPr lang="en-US" sz="1000" dirty="0">
              <a:solidFill>
                <a:schemeClr val="tx1"/>
              </a:solidFill>
              <a:latin typeface="Times New Roman" panose="02020603050405020304" pitchFamily="18" charset="0"/>
              <a:cs typeface="Times New Roman" panose="02020603050405020304" pitchFamily="18" charset="0"/>
            </a:endParaRPr>
          </a:p>
          <a:p>
            <a:pPr marL="180000" indent="-457200" algn="just">
              <a:buClr>
                <a:schemeClr val="accent1">
                  <a:lumMod val="75000"/>
                </a:schemeClr>
              </a:buClr>
            </a:pPr>
            <a:r>
              <a:rPr lang="en-US" sz="1000" dirty="0">
                <a:effectLst/>
                <a:latin typeface="Times New Roman" panose="02020603050405020304" pitchFamily="18" charset="0"/>
                <a:ea typeface="Calibri" panose="020F0502020204030204" pitchFamily="34" charset="0"/>
              </a:rPr>
              <a:t>     Well-defined divination of the workload and precise role assignments are able to enhance the performance of the control layer </a:t>
            </a:r>
            <a:r>
              <a:rPr lang="en-US" sz="1000" dirty="0">
                <a:solidFill>
                  <a:schemeClr val="bg2">
                    <a:lumMod val="75000"/>
                  </a:schemeClr>
                </a:solidFill>
                <a:effectLst/>
                <a:latin typeface="Times New Roman" panose="02020603050405020304" pitchFamily="18" charset="0"/>
                <a:ea typeface="Calibri" panose="020F0502020204030204" pitchFamily="34" charset="0"/>
                <a:sym typeface="Wingdings" panose="05000000000000000000" pitchFamily="2" charset="2"/>
              </a:rPr>
              <a:t></a:t>
            </a:r>
            <a:r>
              <a:rPr lang="en-US" sz="1000" dirty="0">
                <a:effectLst/>
                <a:latin typeface="Times New Roman" panose="02020603050405020304" pitchFamily="18" charset="0"/>
                <a:ea typeface="Calibri" panose="020F0502020204030204" pitchFamily="34" charset="0"/>
                <a:sym typeface="Wingdings" panose="05000000000000000000" pitchFamily="2" charset="2"/>
              </a:rPr>
              <a:t> </a:t>
            </a:r>
            <a:r>
              <a:rPr lang="en-US" sz="1000" dirty="0">
                <a:latin typeface="Times New Roman" panose="02020603050405020304" pitchFamily="18" charset="0"/>
                <a:ea typeface="Calibri" panose="020F0502020204030204" pitchFamily="34" charset="0"/>
              </a:rPr>
              <a:t>R</a:t>
            </a:r>
            <a:r>
              <a:rPr lang="en-US" sz="1000" dirty="0">
                <a:effectLst/>
                <a:latin typeface="Times New Roman" panose="02020603050405020304" pitchFamily="18" charset="0"/>
                <a:ea typeface="Calibri" panose="020F0502020204030204" pitchFamily="34" charset="0"/>
              </a:rPr>
              <a:t>estructures the way the switches are organized in the SDN. </a:t>
            </a:r>
            <a:endParaRPr lang="en-US" sz="400" dirty="0">
              <a:solidFill>
                <a:schemeClr val="tx1"/>
              </a:solidFill>
              <a:latin typeface="Times New Roman" panose="02020603050405020304" pitchFamily="18" charset="0"/>
              <a:cs typeface="Times New Roman" panose="02020603050405020304" pitchFamily="18" charset="0"/>
            </a:endParaRPr>
          </a:p>
          <a:p>
            <a:pPr algn="just">
              <a:buClr>
                <a:schemeClr val="accent1">
                  <a:lumMod val="75000"/>
                </a:schemeClr>
              </a:buClr>
            </a:pPr>
            <a:endParaRPr lang="el-GR" sz="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39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750"/>
                                        <p:tgtEl>
                                          <p:spTgt spid="39"/>
                                        </p:tgtEl>
                                      </p:cBhvr>
                                    </p:animEffect>
                                    <p:anim calcmode="lin" valueType="num">
                                      <p:cBhvr>
                                        <p:cTn id="14" dur="750" fill="hold"/>
                                        <p:tgtEl>
                                          <p:spTgt spid="39"/>
                                        </p:tgtEl>
                                        <p:attrNameLst>
                                          <p:attrName>ppt_x</p:attrName>
                                        </p:attrNameLst>
                                      </p:cBhvr>
                                      <p:tavLst>
                                        <p:tav tm="0">
                                          <p:val>
                                            <p:strVal val="#ppt_x"/>
                                          </p:val>
                                        </p:tav>
                                        <p:tav tm="100000">
                                          <p:val>
                                            <p:strVal val="#ppt_x"/>
                                          </p:val>
                                        </p:tav>
                                      </p:tavLst>
                                    </p:anim>
                                    <p:anim calcmode="lin" valueType="num">
                                      <p:cBhvr>
                                        <p:cTn id="15" dur="750" fill="hold"/>
                                        <p:tgtEl>
                                          <p:spTgt spid="3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750"/>
                                        <p:tgtEl>
                                          <p:spTgt spid="37"/>
                                        </p:tgtEl>
                                      </p:cBhvr>
                                    </p:animEffect>
                                    <p:anim calcmode="lin" valueType="num">
                                      <p:cBhvr>
                                        <p:cTn id="19" dur="750" fill="hold"/>
                                        <p:tgtEl>
                                          <p:spTgt spid="37"/>
                                        </p:tgtEl>
                                        <p:attrNameLst>
                                          <p:attrName>ppt_x</p:attrName>
                                        </p:attrNameLst>
                                      </p:cBhvr>
                                      <p:tavLst>
                                        <p:tav tm="0">
                                          <p:val>
                                            <p:strVal val="#ppt_x"/>
                                          </p:val>
                                        </p:tav>
                                        <p:tav tm="100000">
                                          <p:val>
                                            <p:strVal val="#ppt_x"/>
                                          </p:val>
                                        </p:tav>
                                      </p:tavLst>
                                    </p:anim>
                                    <p:anim calcmode="lin" valueType="num">
                                      <p:cBhvr>
                                        <p:cTn id="20" dur="750" fill="hold"/>
                                        <p:tgtEl>
                                          <p:spTgt spid="3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750"/>
                                        <p:tgtEl>
                                          <p:spTgt spid="40"/>
                                        </p:tgtEl>
                                      </p:cBhvr>
                                    </p:animEffect>
                                    <p:anim calcmode="lin" valueType="num">
                                      <p:cBhvr>
                                        <p:cTn id="24" dur="750" fill="hold"/>
                                        <p:tgtEl>
                                          <p:spTgt spid="40"/>
                                        </p:tgtEl>
                                        <p:attrNameLst>
                                          <p:attrName>ppt_x</p:attrName>
                                        </p:attrNameLst>
                                      </p:cBhvr>
                                      <p:tavLst>
                                        <p:tav tm="0">
                                          <p:val>
                                            <p:strVal val="#ppt_x"/>
                                          </p:val>
                                        </p:tav>
                                        <p:tav tm="100000">
                                          <p:val>
                                            <p:strVal val="#ppt_x"/>
                                          </p:val>
                                        </p:tav>
                                      </p:tavLst>
                                    </p:anim>
                                    <p:anim calcmode="lin" valueType="num">
                                      <p:cBhvr>
                                        <p:cTn id="25" dur="75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7"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62B65D57-20CE-952D-9E74-C428BF5AC8EA}"/>
              </a:ext>
            </a:extLst>
          </p:cNvPr>
          <p:cNvSpPr txBox="1">
            <a:spLocks noGrp="1"/>
          </p:cNvSpPr>
          <p:nvPr>
            <p:ph type="title"/>
          </p:nvPr>
        </p:nvSpPr>
        <p:spPr>
          <a:xfrm>
            <a:off x="1873114" y="80200"/>
            <a:ext cx="5397771" cy="4350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u="dbl" dirty="0">
                <a:latin typeface="Times New Roman" panose="02020603050405020304" pitchFamily="18" charset="0"/>
                <a:cs typeface="Times New Roman" panose="02020603050405020304" pitchFamily="18" charset="0"/>
              </a:rPr>
              <a:t>Software-Defined Networks – 2</a:t>
            </a:r>
            <a:r>
              <a:rPr lang="en" sz="2000" u="dbl" baseline="30000" dirty="0">
                <a:latin typeface="Times New Roman" panose="02020603050405020304" pitchFamily="18" charset="0"/>
                <a:cs typeface="Times New Roman" panose="02020603050405020304" pitchFamily="18" charset="0"/>
              </a:rPr>
              <a:t>nd </a:t>
            </a:r>
            <a:r>
              <a:rPr lang="en" sz="2000" u="dbl" dirty="0">
                <a:latin typeface="Times New Roman" panose="02020603050405020304" pitchFamily="18" charset="0"/>
                <a:cs typeface="Times New Roman" panose="02020603050405020304" pitchFamily="18" charset="0"/>
              </a:rPr>
              <a:t>Interface</a:t>
            </a:r>
            <a:r>
              <a:rPr lang="en" sz="2000" u="dbl" baseline="30000" dirty="0">
                <a:latin typeface="Times New Roman" panose="02020603050405020304" pitchFamily="18" charset="0"/>
                <a:cs typeface="Times New Roman" panose="02020603050405020304" pitchFamily="18" charset="0"/>
              </a:rPr>
              <a:t>   </a:t>
            </a:r>
            <a:endParaRPr sz="2000" u="dbl" dirty="0">
              <a:latin typeface="Times New Roman" panose="02020603050405020304" pitchFamily="18" charset="0"/>
              <a:cs typeface="Times New Roman" panose="02020603050405020304" pitchFamily="18" charset="0"/>
            </a:endParaRPr>
          </a:p>
        </p:txBody>
      </p:sp>
      <p:grpSp>
        <p:nvGrpSpPr>
          <p:cNvPr id="67" name="Group 66">
            <a:extLst>
              <a:ext uri="{FF2B5EF4-FFF2-40B4-BE49-F238E27FC236}">
                <a16:creationId xmlns:a16="http://schemas.microsoft.com/office/drawing/2014/main" id="{9BF8FB30-0F0D-07CB-105C-9967D9A16972}"/>
              </a:ext>
            </a:extLst>
          </p:cNvPr>
          <p:cNvGrpSpPr/>
          <p:nvPr/>
        </p:nvGrpSpPr>
        <p:grpSpPr>
          <a:xfrm>
            <a:off x="4195859" y="878126"/>
            <a:ext cx="4610862" cy="3561659"/>
            <a:chOff x="4195859" y="878126"/>
            <a:chExt cx="4610862" cy="3561659"/>
          </a:xfrm>
        </p:grpSpPr>
        <p:grpSp>
          <p:nvGrpSpPr>
            <p:cNvPr id="34" name="Group 33">
              <a:extLst>
                <a:ext uri="{FF2B5EF4-FFF2-40B4-BE49-F238E27FC236}">
                  <a16:creationId xmlns:a16="http://schemas.microsoft.com/office/drawing/2014/main" id="{0A36FA33-2773-64D6-4902-73E50F909B06}"/>
                </a:ext>
              </a:extLst>
            </p:cNvPr>
            <p:cNvGrpSpPr/>
            <p:nvPr/>
          </p:nvGrpSpPr>
          <p:grpSpPr>
            <a:xfrm>
              <a:off x="4954249" y="878126"/>
              <a:ext cx="3852472" cy="3550875"/>
              <a:chOff x="5104151" y="548342"/>
              <a:chExt cx="3852472" cy="3550875"/>
            </a:xfrm>
          </p:grpSpPr>
          <p:sp>
            <p:nvSpPr>
              <p:cNvPr id="35" name="Rectangle 34">
                <a:extLst>
                  <a:ext uri="{FF2B5EF4-FFF2-40B4-BE49-F238E27FC236}">
                    <a16:creationId xmlns:a16="http://schemas.microsoft.com/office/drawing/2014/main" id="{A65B6654-65A1-82C1-AA9A-9DACA01E8019}"/>
                  </a:ext>
                </a:extLst>
              </p:cNvPr>
              <p:cNvSpPr/>
              <p:nvPr/>
            </p:nvSpPr>
            <p:spPr>
              <a:xfrm>
                <a:off x="5104151" y="554635"/>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2">
                      <a:lumMod val="20000"/>
                      <a:lumOff val="80000"/>
                    </a:schemeClr>
                  </a:solidFill>
                </a:endParaRPr>
              </a:p>
            </p:txBody>
          </p:sp>
          <p:sp>
            <p:nvSpPr>
              <p:cNvPr id="36" name="Rectangle 35">
                <a:extLst>
                  <a:ext uri="{FF2B5EF4-FFF2-40B4-BE49-F238E27FC236}">
                    <a16:creationId xmlns:a16="http://schemas.microsoft.com/office/drawing/2014/main" id="{0DCC963B-D418-B36C-BEA9-03443D749A86}"/>
                  </a:ext>
                </a:extLst>
              </p:cNvPr>
              <p:cNvSpPr/>
              <p:nvPr/>
            </p:nvSpPr>
            <p:spPr>
              <a:xfrm>
                <a:off x="5104151" y="1269657"/>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7" name="Rectangle 36">
                <a:extLst>
                  <a:ext uri="{FF2B5EF4-FFF2-40B4-BE49-F238E27FC236}">
                    <a16:creationId xmlns:a16="http://schemas.microsoft.com/office/drawing/2014/main" id="{436D20FB-C94A-7FED-B05F-248FB8727209}"/>
                  </a:ext>
                </a:extLst>
              </p:cNvPr>
              <p:cNvSpPr/>
              <p:nvPr/>
            </p:nvSpPr>
            <p:spPr>
              <a:xfrm>
                <a:off x="5104151" y="1985419"/>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8" name="Rectangle 37">
                <a:extLst>
                  <a:ext uri="{FF2B5EF4-FFF2-40B4-BE49-F238E27FC236}">
                    <a16:creationId xmlns:a16="http://schemas.microsoft.com/office/drawing/2014/main" id="{352A7DC5-257F-ECE1-9587-95B7021A9A67}"/>
                  </a:ext>
                </a:extLst>
              </p:cNvPr>
              <p:cNvSpPr/>
              <p:nvPr/>
            </p:nvSpPr>
            <p:spPr>
              <a:xfrm>
                <a:off x="5104151" y="2709895"/>
                <a:ext cx="3852472" cy="6521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9" name="Rectangle 38">
                <a:extLst>
                  <a:ext uri="{FF2B5EF4-FFF2-40B4-BE49-F238E27FC236}">
                    <a16:creationId xmlns:a16="http://schemas.microsoft.com/office/drawing/2014/main" id="{A73AD1D0-70C4-B81F-6364-5E5359A9CE64}"/>
                  </a:ext>
                </a:extLst>
              </p:cNvPr>
              <p:cNvSpPr/>
              <p:nvPr/>
            </p:nvSpPr>
            <p:spPr>
              <a:xfrm>
                <a:off x="5104151" y="3447046"/>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0" name="TextBox 39">
                <a:extLst>
                  <a:ext uri="{FF2B5EF4-FFF2-40B4-BE49-F238E27FC236}">
                    <a16:creationId xmlns:a16="http://schemas.microsoft.com/office/drawing/2014/main" id="{741ECCEA-A408-3A70-F845-F1D19E26C7E9}"/>
                  </a:ext>
                </a:extLst>
              </p:cNvPr>
              <p:cNvSpPr txBox="1"/>
              <p:nvPr/>
            </p:nvSpPr>
            <p:spPr>
              <a:xfrm>
                <a:off x="6177820" y="548342"/>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Infrastructure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45DC314A-AEDA-4D0C-4037-1114EC4CA4E5}"/>
                  </a:ext>
                </a:extLst>
              </p:cNvPr>
              <p:cNvSpPr txBox="1"/>
              <p:nvPr/>
            </p:nvSpPr>
            <p:spPr>
              <a:xfrm>
                <a:off x="6177819" y="1435167"/>
                <a:ext cx="1705131" cy="276999"/>
              </a:xfrm>
              <a:prstGeom prst="rect">
                <a:avLst/>
              </a:prstGeom>
              <a:noFill/>
            </p:spPr>
            <p:txBody>
              <a:bodyPr wrap="square" rtlCol="0">
                <a:spAutoFit/>
              </a:bodyPr>
              <a:lstStyle/>
              <a:p>
                <a:pPr algn="ctr"/>
                <a:r>
                  <a:rPr lang="en-US" sz="1200" b="1" dirty="0">
                    <a:solidFill>
                      <a:schemeClr val="bg1"/>
                    </a:solidFill>
                    <a:latin typeface="Times New Roman" panose="02020603050405020304" pitchFamily="18" charset="0"/>
                    <a:cs typeface="Times New Roman" panose="02020603050405020304" pitchFamily="18" charset="0"/>
                  </a:rPr>
                  <a:t>Southbound Interface</a:t>
                </a:r>
                <a:endParaRPr lang="el-GR" sz="1200" b="1" dirty="0">
                  <a:solidFill>
                    <a:schemeClr val="bg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94BDF7E2-44CC-5144-7B53-5ECDACFE4399}"/>
                  </a:ext>
                </a:extLst>
              </p:cNvPr>
              <p:cNvSpPr txBox="1"/>
              <p:nvPr/>
            </p:nvSpPr>
            <p:spPr>
              <a:xfrm>
                <a:off x="6177818" y="1975444"/>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Control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43289F-9D56-56E4-FCFD-515E09B91AB7}"/>
                  </a:ext>
                </a:extLst>
              </p:cNvPr>
              <p:cNvSpPr txBox="1"/>
              <p:nvPr/>
            </p:nvSpPr>
            <p:spPr>
              <a:xfrm>
                <a:off x="6177818" y="2876819"/>
                <a:ext cx="1705131" cy="276999"/>
              </a:xfrm>
              <a:prstGeom prst="rect">
                <a:avLst/>
              </a:prstGeom>
              <a:noFill/>
            </p:spPr>
            <p:txBody>
              <a:bodyPr wrap="square" rtlCol="0">
                <a:spAutoFit/>
              </a:bodyPr>
              <a:lstStyle/>
              <a:p>
                <a:pPr algn="ctr"/>
                <a:r>
                  <a:rPr lang="en-US" sz="1200" b="1" dirty="0">
                    <a:solidFill>
                      <a:schemeClr val="bg2">
                        <a:lumMod val="50000"/>
                      </a:schemeClr>
                    </a:solidFill>
                    <a:latin typeface="Times New Roman" panose="02020603050405020304" pitchFamily="18" charset="0"/>
                    <a:cs typeface="Times New Roman" panose="02020603050405020304" pitchFamily="18" charset="0"/>
                  </a:rPr>
                  <a:t>Northbound Interface</a:t>
                </a:r>
                <a:endParaRPr lang="el-GR" sz="12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D48F4C7A-87ED-FCA1-22BE-81D66755A8BC}"/>
                  </a:ext>
                </a:extLst>
              </p:cNvPr>
              <p:cNvSpPr txBox="1"/>
              <p:nvPr/>
            </p:nvSpPr>
            <p:spPr>
              <a:xfrm>
                <a:off x="6177818" y="3438942"/>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Application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DC043D87-8DA3-2C03-608F-9CB0133D7919}"/>
                  </a:ext>
                </a:extLst>
              </p:cNvPr>
              <p:cNvSpPr/>
              <p:nvPr/>
            </p:nvSpPr>
            <p:spPr>
              <a:xfrm>
                <a:off x="5869799" y="841151"/>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6" name="Rectangle 45">
                <a:extLst>
                  <a:ext uri="{FF2B5EF4-FFF2-40B4-BE49-F238E27FC236}">
                    <a16:creationId xmlns:a16="http://schemas.microsoft.com/office/drawing/2014/main" id="{D339CE42-52D0-4BBB-89DD-6A786E56C5ED}"/>
                  </a:ext>
                </a:extLst>
              </p:cNvPr>
              <p:cNvSpPr/>
              <p:nvPr/>
            </p:nvSpPr>
            <p:spPr>
              <a:xfrm>
                <a:off x="5869798" y="1024170"/>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 name="Rectangle 46">
                <a:extLst>
                  <a:ext uri="{FF2B5EF4-FFF2-40B4-BE49-F238E27FC236}">
                    <a16:creationId xmlns:a16="http://schemas.microsoft.com/office/drawing/2014/main" id="{9EC14948-A67E-1CAF-45E8-3F32A9CEE35B}"/>
                  </a:ext>
                </a:extLst>
              </p:cNvPr>
              <p:cNvSpPr/>
              <p:nvPr/>
            </p:nvSpPr>
            <p:spPr>
              <a:xfrm>
                <a:off x="7095219" y="841151"/>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 name="Rectangle 47">
                <a:extLst>
                  <a:ext uri="{FF2B5EF4-FFF2-40B4-BE49-F238E27FC236}">
                    <a16:creationId xmlns:a16="http://schemas.microsoft.com/office/drawing/2014/main" id="{7604FAA1-9CB5-4ACE-FCB2-6CB9FA811FFF}"/>
                  </a:ext>
                </a:extLst>
              </p:cNvPr>
              <p:cNvSpPr/>
              <p:nvPr/>
            </p:nvSpPr>
            <p:spPr>
              <a:xfrm>
                <a:off x="7095218" y="1023586"/>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9" name="TextBox 48">
                <a:extLst>
                  <a:ext uri="{FF2B5EF4-FFF2-40B4-BE49-F238E27FC236}">
                    <a16:creationId xmlns:a16="http://schemas.microsoft.com/office/drawing/2014/main" id="{83E7D14E-1A68-1982-78AE-614BF88682F2}"/>
                  </a:ext>
                </a:extLst>
              </p:cNvPr>
              <p:cNvSpPr txBox="1"/>
              <p:nvPr/>
            </p:nvSpPr>
            <p:spPr>
              <a:xfrm>
                <a:off x="5948225" y="789499"/>
                <a:ext cx="958163"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Control Plane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2FFBA3CE-818E-E9DD-9048-0EDC853BF638}"/>
                  </a:ext>
                </a:extLst>
              </p:cNvPr>
              <p:cNvSpPr txBox="1"/>
              <p:nvPr/>
            </p:nvSpPr>
            <p:spPr>
              <a:xfrm>
                <a:off x="5555439" y="966376"/>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Data Plane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88E532A3-72BF-0157-AF1B-0781E1F26E8B}"/>
                  </a:ext>
                </a:extLst>
              </p:cNvPr>
              <p:cNvSpPr txBox="1"/>
              <p:nvPr/>
            </p:nvSpPr>
            <p:spPr>
              <a:xfrm>
                <a:off x="6775152" y="780259"/>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Switching/R. Device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3A621998-1405-5B3D-44D5-92917840448A}"/>
                  </a:ext>
                </a:extLst>
              </p:cNvPr>
              <p:cNvSpPr txBox="1"/>
              <p:nvPr/>
            </p:nvSpPr>
            <p:spPr>
              <a:xfrm>
                <a:off x="6760770" y="963205"/>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Trans. Media</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B24370E0-B3E8-FCAC-363E-F313E321A880}"/>
                  </a:ext>
                </a:extLst>
              </p:cNvPr>
              <p:cNvSpPr/>
              <p:nvPr/>
            </p:nvSpPr>
            <p:spPr>
              <a:xfrm>
                <a:off x="5869797" y="2260984"/>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 name="Rectangle 53">
                <a:extLst>
                  <a:ext uri="{FF2B5EF4-FFF2-40B4-BE49-F238E27FC236}">
                    <a16:creationId xmlns:a16="http://schemas.microsoft.com/office/drawing/2014/main" id="{0212596C-87CD-09BD-62CE-DB56367AC2CD}"/>
                  </a:ext>
                </a:extLst>
              </p:cNvPr>
              <p:cNvSpPr/>
              <p:nvPr/>
            </p:nvSpPr>
            <p:spPr>
              <a:xfrm>
                <a:off x="6300233" y="2449287"/>
                <a:ext cx="1460299" cy="12246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5" name="Rectangle 54">
                <a:extLst>
                  <a:ext uri="{FF2B5EF4-FFF2-40B4-BE49-F238E27FC236}">
                    <a16:creationId xmlns:a16="http://schemas.microsoft.com/office/drawing/2014/main" id="{1E4BF5F5-6034-0C50-6EAF-8FE343634C90}"/>
                  </a:ext>
                </a:extLst>
              </p:cNvPr>
              <p:cNvSpPr/>
              <p:nvPr/>
            </p:nvSpPr>
            <p:spPr>
              <a:xfrm>
                <a:off x="7095218" y="2260984"/>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6" name="TextBox 55">
                <a:extLst>
                  <a:ext uri="{FF2B5EF4-FFF2-40B4-BE49-F238E27FC236}">
                    <a16:creationId xmlns:a16="http://schemas.microsoft.com/office/drawing/2014/main" id="{D2A415DF-6327-20F6-E9CA-F13C16DFAB1C}"/>
                  </a:ext>
                </a:extLst>
              </p:cNvPr>
              <p:cNvSpPr txBox="1"/>
              <p:nvPr/>
            </p:nvSpPr>
            <p:spPr>
              <a:xfrm>
                <a:off x="5928925" y="2202487"/>
                <a:ext cx="958163"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SDN Controller</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C258F77E-DE75-4AC8-2F04-544E9B8721DF}"/>
                  </a:ext>
                </a:extLst>
              </p:cNvPr>
              <p:cNvSpPr txBox="1"/>
              <p:nvPr/>
            </p:nvSpPr>
            <p:spPr>
              <a:xfrm>
                <a:off x="7118913" y="2201420"/>
                <a:ext cx="1021205"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Policies/Rules 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2CA0E6B7-5289-541B-9070-9A4D75897350}"/>
                  </a:ext>
                </a:extLst>
              </p:cNvPr>
              <p:cNvSpPr/>
              <p:nvPr/>
            </p:nvSpPr>
            <p:spPr>
              <a:xfrm>
                <a:off x="5869795" y="3729053"/>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Rectangle 59">
                <a:extLst>
                  <a:ext uri="{FF2B5EF4-FFF2-40B4-BE49-F238E27FC236}">
                    <a16:creationId xmlns:a16="http://schemas.microsoft.com/office/drawing/2014/main" id="{BCDC4C5D-42CF-395C-E527-D348223A5D2B}"/>
                  </a:ext>
                </a:extLst>
              </p:cNvPr>
              <p:cNvSpPr/>
              <p:nvPr/>
            </p:nvSpPr>
            <p:spPr>
              <a:xfrm>
                <a:off x="7075126" y="3724045"/>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 name="Rectangle 60">
                <a:extLst>
                  <a:ext uri="{FF2B5EF4-FFF2-40B4-BE49-F238E27FC236}">
                    <a16:creationId xmlns:a16="http://schemas.microsoft.com/office/drawing/2014/main" id="{A8298B2D-4F8F-03D5-6762-D6EE1A32CC50}"/>
                  </a:ext>
                </a:extLst>
              </p:cNvPr>
              <p:cNvSpPr/>
              <p:nvPr/>
            </p:nvSpPr>
            <p:spPr>
              <a:xfrm>
                <a:off x="6145598" y="3910316"/>
                <a:ext cx="1705131" cy="129704"/>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2" name="TextBox 61">
                <a:extLst>
                  <a:ext uri="{FF2B5EF4-FFF2-40B4-BE49-F238E27FC236}">
                    <a16:creationId xmlns:a16="http://schemas.microsoft.com/office/drawing/2014/main" id="{01B2998B-87A9-F0CD-5E0E-17884F70E822}"/>
                  </a:ext>
                </a:extLst>
              </p:cNvPr>
              <p:cNvSpPr txBox="1"/>
              <p:nvPr/>
            </p:nvSpPr>
            <p:spPr>
              <a:xfrm>
                <a:off x="5881724" y="3664702"/>
                <a:ext cx="107642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Cloud Computing</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19AA7B01-C064-3772-2E5D-A59366D1044C}"/>
                  </a:ext>
                </a:extLst>
              </p:cNvPr>
              <p:cNvSpPr txBox="1"/>
              <p:nvPr/>
            </p:nvSpPr>
            <p:spPr>
              <a:xfrm>
                <a:off x="6998164" y="3663877"/>
                <a:ext cx="1259109"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Application Security</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D7D6F436-14FF-D72B-F9A9-E0A2D6F77AEE}"/>
                  </a:ext>
                </a:extLst>
              </p:cNvPr>
              <p:cNvSpPr txBox="1"/>
              <p:nvPr/>
            </p:nvSpPr>
            <p:spPr>
              <a:xfrm>
                <a:off x="6155241" y="3859752"/>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N . Application Management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grpSp>
        <p:sp>
          <p:nvSpPr>
            <p:cNvPr id="65" name="Rectangle 64">
              <a:extLst>
                <a:ext uri="{FF2B5EF4-FFF2-40B4-BE49-F238E27FC236}">
                  <a16:creationId xmlns:a16="http://schemas.microsoft.com/office/drawing/2014/main" id="{BFA67D1B-4828-06AE-D4EC-781BD8145D3C}"/>
                </a:ext>
              </a:extLst>
            </p:cNvPr>
            <p:cNvSpPr/>
            <p:nvPr/>
          </p:nvSpPr>
          <p:spPr>
            <a:xfrm rot="5400000">
              <a:off x="2828195" y="2444623"/>
              <a:ext cx="3561657" cy="42866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6" name="TextBox 65">
              <a:extLst>
                <a:ext uri="{FF2B5EF4-FFF2-40B4-BE49-F238E27FC236}">
                  <a16:creationId xmlns:a16="http://schemas.microsoft.com/office/drawing/2014/main" id="{6229D7E2-41F2-D5B2-81E6-A0210DFBB128}"/>
                </a:ext>
              </a:extLst>
            </p:cNvPr>
            <p:cNvSpPr txBox="1"/>
            <p:nvPr/>
          </p:nvSpPr>
          <p:spPr>
            <a:xfrm>
              <a:off x="4195859" y="2259716"/>
              <a:ext cx="826329" cy="369332"/>
            </a:xfrm>
            <a:prstGeom prst="rect">
              <a:avLst/>
            </a:prstGeom>
            <a:noFill/>
          </p:spPr>
          <p:txBody>
            <a:bodyPr wrap="square" rtlCol="0">
              <a:spAutoFit/>
            </a:bodyPr>
            <a:lstStyle/>
            <a:p>
              <a:pPr algn="ctr"/>
              <a:r>
                <a:rPr lang="en-US" sz="900" b="1" dirty="0">
                  <a:solidFill>
                    <a:schemeClr val="bg1"/>
                  </a:solidFill>
                  <a:latin typeface="Times New Roman" panose="02020603050405020304" pitchFamily="18" charset="0"/>
                  <a:cs typeface="Times New Roman" panose="02020603050405020304" pitchFamily="18" charset="0"/>
                </a:rPr>
                <a:t>East/W.</a:t>
              </a:r>
            </a:p>
            <a:p>
              <a:pPr algn="ctr"/>
              <a:r>
                <a:rPr lang="en-US" sz="900" b="1" dirty="0">
                  <a:solidFill>
                    <a:schemeClr val="bg1"/>
                  </a:solidFill>
                  <a:latin typeface="Times New Roman" panose="02020603050405020304" pitchFamily="18" charset="0"/>
                  <a:cs typeface="Times New Roman" panose="02020603050405020304" pitchFamily="18" charset="0"/>
                </a:rPr>
                <a:t>API</a:t>
              </a:r>
              <a:endParaRPr lang="el-GR" sz="900" b="1" dirty="0">
                <a:solidFill>
                  <a:schemeClr val="bg1"/>
                </a:solidFill>
                <a:latin typeface="Times New Roman" panose="02020603050405020304" pitchFamily="18" charset="0"/>
                <a:cs typeface="Times New Roman" panose="02020603050405020304" pitchFamily="18" charset="0"/>
              </a:endParaRPr>
            </a:p>
          </p:txBody>
        </p:sp>
      </p:grpSp>
      <p:pic>
        <p:nvPicPr>
          <p:cNvPr id="69" name="Picture 68">
            <a:extLst>
              <a:ext uri="{FF2B5EF4-FFF2-40B4-BE49-F238E27FC236}">
                <a16:creationId xmlns:a16="http://schemas.microsoft.com/office/drawing/2014/main" id="{3FBE1088-82B5-C7E8-739B-FDA807127440}"/>
              </a:ext>
            </a:extLst>
          </p:cNvPr>
          <p:cNvPicPr>
            <a:picLocks noChangeAspect="1"/>
          </p:cNvPicPr>
          <p:nvPr/>
        </p:nvPicPr>
        <p:blipFill>
          <a:blip r:embed="rId2">
            <a:alphaModFix amt="10000"/>
          </a:blip>
          <a:stretch>
            <a:fillRect/>
          </a:stretch>
        </p:blipFill>
        <p:spPr>
          <a:xfrm rot="4209574">
            <a:off x="448074" y="656294"/>
            <a:ext cx="3129939" cy="3129939"/>
          </a:xfrm>
          <a:prstGeom prst="rect">
            <a:avLst/>
          </a:prstGeom>
        </p:spPr>
      </p:pic>
      <p:sp>
        <p:nvSpPr>
          <p:cNvPr id="5" name="TextBox 4">
            <a:extLst>
              <a:ext uri="{FF2B5EF4-FFF2-40B4-BE49-F238E27FC236}">
                <a16:creationId xmlns:a16="http://schemas.microsoft.com/office/drawing/2014/main" id="{592CC7F7-A734-E29F-2EB2-8C8717256E7D}"/>
              </a:ext>
            </a:extLst>
          </p:cNvPr>
          <p:cNvSpPr txBox="1"/>
          <p:nvPr/>
        </p:nvSpPr>
        <p:spPr>
          <a:xfrm>
            <a:off x="194944" y="1599441"/>
            <a:ext cx="3714821" cy="1446550"/>
          </a:xfrm>
          <a:prstGeom prst="rect">
            <a:avLst/>
          </a:prstGeom>
          <a:noFill/>
        </p:spPr>
        <p:txBody>
          <a:bodyPr wrap="square" rtlCol="0">
            <a:spAutoFit/>
          </a:bodyPr>
          <a:lstStyle/>
          <a:p>
            <a:pPr marL="171450" indent="-171450">
              <a:buClr>
                <a:schemeClr val="accent1">
                  <a:lumMod val="75000"/>
                </a:schemeClr>
              </a:buClr>
              <a:buFont typeface="Wingdings" panose="05000000000000000000" pitchFamily="2" charset="2"/>
              <a:buChar char="v"/>
            </a:pPr>
            <a:r>
              <a:rPr lang="en-US" sz="1100" b="1" u="sng" dirty="0">
                <a:solidFill>
                  <a:schemeClr val="bg2">
                    <a:lumMod val="75000"/>
                  </a:schemeClr>
                </a:solidFill>
                <a:effectLst/>
                <a:latin typeface="Times New Roman" panose="02020603050405020304" pitchFamily="18" charset="0"/>
                <a:ea typeface="Calibri" panose="020F0502020204030204" pitchFamily="34" charset="0"/>
              </a:rPr>
              <a:t>Northbound Programmable Interface</a:t>
            </a:r>
            <a:r>
              <a:rPr lang="en-US" sz="1100" b="1" dirty="0">
                <a:solidFill>
                  <a:schemeClr val="bg2">
                    <a:lumMod val="75000"/>
                  </a:schemeClr>
                </a:solidFill>
                <a:effectLst/>
                <a:latin typeface="Times New Roman" panose="02020603050405020304" pitchFamily="18" charset="0"/>
                <a:ea typeface="Calibri" panose="020F0502020204030204" pitchFamily="34" charset="0"/>
              </a:rPr>
              <a:t>:</a:t>
            </a:r>
            <a:r>
              <a:rPr lang="en-US" sz="1100" dirty="0">
                <a:effectLst/>
                <a:latin typeface="Times New Roman" panose="02020603050405020304" pitchFamily="18" charset="0"/>
                <a:ea typeface="Calibri" panose="020F0502020204030204" pitchFamily="34" charset="0"/>
              </a:rPr>
              <a:t> </a:t>
            </a:r>
            <a:r>
              <a:rPr lang="en-US" sz="1100" dirty="0">
                <a:latin typeface="Times New Roman" panose="02020603050405020304" pitchFamily="18" charset="0"/>
                <a:ea typeface="Calibri" panose="020F0502020204030204" pitchFamily="34" charset="0"/>
              </a:rPr>
              <a:t>Mainly</a:t>
            </a:r>
            <a:r>
              <a:rPr lang="en-US" sz="1100" dirty="0">
                <a:effectLst/>
                <a:latin typeface="Times New Roman" panose="02020603050405020304" pitchFamily="18" charset="0"/>
                <a:ea typeface="Calibri" panose="020F0502020204030204" pitchFamily="34" charset="0"/>
              </a:rPr>
              <a:t> responsible for the connection amidst the 2</a:t>
            </a:r>
            <a:r>
              <a:rPr lang="en-US" sz="1100" baseline="30000" dirty="0">
                <a:effectLst/>
                <a:latin typeface="Times New Roman" panose="02020603050405020304" pitchFamily="18" charset="0"/>
                <a:ea typeface="Calibri" panose="020F0502020204030204" pitchFamily="34" charset="0"/>
              </a:rPr>
              <a:t>nd</a:t>
            </a:r>
            <a:r>
              <a:rPr lang="en-US" sz="1100" dirty="0">
                <a:effectLst/>
                <a:latin typeface="Times New Roman" panose="02020603050405020304" pitchFamily="18" charset="0"/>
                <a:ea typeface="Calibri" panose="020F0502020204030204" pitchFamily="34" charset="0"/>
              </a:rPr>
              <a:t> and 3</a:t>
            </a:r>
            <a:r>
              <a:rPr lang="en-US" sz="1100" baseline="30000" dirty="0">
                <a:effectLst/>
                <a:latin typeface="Times New Roman" panose="02020603050405020304" pitchFamily="18" charset="0"/>
                <a:ea typeface="Calibri" panose="020F0502020204030204" pitchFamily="34" charset="0"/>
              </a:rPr>
              <a:t>rd</a:t>
            </a:r>
            <a:r>
              <a:rPr lang="en-US" sz="1100" dirty="0">
                <a:effectLst/>
                <a:latin typeface="Times New Roman" panose="02020603050405020304" pitchFamily="18" charset="0"/>
                <a:ea typeface="Calibri" panose="020F0502020204030204" pitchFamily="34" charset="0"/>
              </a:rPr>
              <a:t> layers. </a:t>
            </a:r>
          </a:p>
          <a:p>
            <a:pPr algn="just">
              <a:buClr>
                <a:schemeClr val="accent1">
                  <a:lumMod val="75000"/>
                </a:schemeClr>
              </a:buClr>
            </a:pPr>
            <a:endParaRPr lang="en-US" sz="1100" dirty="0">
              <a:effectLst/>
              <a:latin typeface="Times New Roman" panose="02020603050405020304" pitchFamily="18" charset="0"/>
              <a:ea typeface="Calibri" panose="020F0502020204030204" pitchFamily="34" charset="0"/>
            </a:endParaRPr>
          </a:p>
          <a:p>
            <a:pPr marL="180000" indent="-457200" algn="just">
              <a:buClr>
                <a:schemeClr val="accent1">
                  <a:lumMod val="75000"/>
                </a:schemeClr>
              </a:buClr>
            </a:pPr>
            <a:r>
              <a:rPr lang="en-US" sz="1100" dirty="0">
                <a:effectLst/>
                <a:latin typeface="Times New Roman" panose="02020603050405020304" pitchFamily="18" charset="0"/>
                <a:ea typeface="Calibri" panose="020F0502020204030204" pitchFamily="34" charset="0"/>
              </a:rPr>
              <a:t>     Capable of implementing the programmability factor of the SDN controllers into the controllers that are utilized by applications for the 3</a:t>
            </a:r>
            <a:r>
              <a:rPr lang="en-US" sz="1100" baseline="30000" dirty="0">
                <a:effectLst/>
                <a:latin typeface="Times New Roman" panose="02020603050405020304" pitchFamily="18" charset="0"/>
                <a:ea typeface="Calibri" panose="020F0502020204030204" pitchFamily="34" charset="0"/>
              </a:rPr>
              <a:t>rd</a:t>
            </a:r>
            <a:r>
              <a:rPr lang="en-US" sz="1100" dirty="0">
                <a:effectLst/>
                <a:latin typeface="Times New Roman" panose="02020603050405020304" pitchFamily="18" charset="0"/>
                <a:ea typeface="Calibri" panose="020F0502020204030204" pitchFamily="34" charset="0"/>
              </a:rPr>
              <a:t> layer through the exposure of the circulating data and the operations that exist inside the utilized SDN controllers.</a:t>
            </a:r>
            <a:endParaRPr lang="el-GR" sz="1000" dirty="0"/>
          </a:p>
        </p:txBody>
      </p:sp>
      <p:sp>
        <p:nvSpPr>
          <p:cNvPr id="6" name="TextBox 5">
            <a:extLst>
              <a:ext uri="{FF2B5EF4-FFF2-40B4-BE49-F238E27FC236}">
                <a16:creationId xmlns:a16="http://schemas.microsoft.com/office/drawing/2014/main" id="{21ABC060-A823-7226-FF58-6D7935493F0B}"/>
              </a:ext>
            </a:extLst>
          </p:cNvPr>
          <p:cNvSpPr txBox="1"/>
          <p:nvPr/>
        </p:nvSpPr>
        <p:spPr>
          <a:xfrm>
            <a:off x="6087089" y="2722304"/>
            <a:ext cx="1591192"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Performance - Measurement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816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81BBD0D6-8477-3F96-DA83-AB30C3DB7313}"/>
              </a:ext>
            </a:extLst>
          </p:cNvPr>
          <p:cNvSpPr txBox="1">
            <a:spLocks noGrp="1"/>
          </p:cNvSpPr>
          <p:nvPr>
            <p:ph type="title"/>
          </p:nvPr>
        </p:nvSpPr>
        <p:spPr>
          <a:xfrm>
            <a:off x="1873114" y="80200"/>
            <a:ext cx="5397771" cy="4350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u="dbl" dirty="0">
                <a:latin typeface="Times New Roman" panose="02020603050405020304" pitchFamily="18" charset="0"/>
                <a:cs typeface="Times New Roman" panose="02020603050405020304" pitchFamily="18" charset="0"/>
              </a:rPr>
              <a:t>Software-Defined Networks – 3</a:t>
            </a:r>
            <a:r>
              <a:rPr lang="en" sz="2000" u="dbl" baseline="30000" dirty="0">
                <a:latin typeface="Times New Roman" panose="02020603050405020304" pitchFamily="18" charset="0"/>
                <a:cs typeface="Times New Roman" panose="02020603050405020304" pitchFamily="18" charset="0"/>
              </a:rPr>
              <a:t>rd</a:t>
            </a:r>
            <a:r>
              <a:rPr lang="en" sz="2000" u="dbl" dirty="0">
                <a:latin typeface="Times New Roman" panose="02020603050405020304" pitchFamily="18" charset="0"/>
                <a:cs typeface="Times New Roman" panose="02020603050405020304" pitchFamily="18" charset="0"/>
              </a:rPr>
              <a:t> Layer</a:t>
            </a:r>
            <a:endParaRPr sz="2000" u="dbl" dirty="0">
              <a:latin typeface="Times New Roman" panose="02020603050405020304" pitchFamily="18" charset="0"/>
              <a:cs typeface="Times New Roman" panose="02020603050405020304" pitchFamily="18" charset="0"/>
            </a:endParaRPr>
          </a:p>
        </p:txBody>
      </p:sp>
      <p:grpSp>
        <p:nvGrpSpPr>
          <p:cNvPr id="67" name="Group 66">
            <a:extLst>
              <a:ext uri="{FF2B5EF4-FFF2-40B4-BE49-F238E27FC236}">
                <a16:creationId xmlns:a16="http://schemas.microsoft.com/office/drawing/2014/main" id="{7991D415-6CDD-1FAF-752A-BAEA757A0C48}"/>
              </a:ext>
            </a:extLst>
          </p:cNvPr>
          <p:cNvGrpSpPr/>
          <p:nvPr/>
        </p:nvGrpSpPr>
        <p:grpSpPr>
          <a:xfrm>
            <a:off x="4195859" y="878126"/>
            <a:ext cx="4610862" cy="3561659"/>
            <a:chOff x="4195859" y="878126"/>
            <a:chExt cx="4610862" cy="3561659"/>
          </a:xfrm>
        </p:grpSpPr>
        <p:grpSp>
          <p:nvGrpSpPr>
            <p:cNvPr id="34" name="Group 33">
              <a:extLst>
                <a:ext uri="{FF2B5EF4-FFF2-40B4-BE49-F238E27FC236}">
                  <a16:creationId xmlns:a16="http://schemas.microsoft.com/office/drawing/2014/main" id="{85E9B3EB-9A18-92D4-F83A-B927E54810F3}"/>
                </a:ext>
              </a:extLst>
            </p:cNvPr>
            <p:cNvGrpSpPr/>
            <p:nvPr/>
          </p:nvGrpSpPr>
          <p:grpSpPr>
            <a:xfrm>
              <a:off x="4954249" y="878126"/>
              <a:ext cx="3852472" cy="3550875"/>
              <a:chOff x="5104151" y="548342"/>
              <a:chExt cx="3852472" cy="3550875"/>
            </a:xfrm>
          </p:grpSpPr>
          <p:sp>
            <p:nvSpPr>
              <p:cNvPr id="35" name="Rectangle 34">
                <a:extLst>
                  <a:ext uri="{FF2B5EF4-FFF2-40B4-BE49-F238E27FC236}">
                    <a16:creationId xmlns:a16="http://schemas.microsoft.com/office/drawing/2014/main" id="{60C1C75E-3E9F-EFBB-BA5E-A9B7FF9E4FD9}"/>
                  </a:ext>
                </a:extLst>
              </p:cNvPr>
              <p:cNvSpPr/>
              <p:nvPr/>
            </p:nvSpPr>
            <p:spPr>
              <a:xfrm>
                <a:off x="5104151" y="554635"/>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2">
                      <a:lumMod val="20000"/>
                      <a:lumOff val="80000"/>
                    </a:schemeClr>
                  </a:solidFill>
                </a:endParaRPr>
              </a:p>
            </p:txBody>
          </p:sp>
          <p:sp>
            <p:nvSpPr>
              <p:cNvPr id="36" name="Rectangle 35">
                <a:extLst>
                  <a:ext uri="{FF2B5EF4-FFF2-40B4-BE49-F238E27FC236}">
                    <a16:creationId xmlns:a16="http://schemas.microsoft.com/office/drawing/2014/main" id="{C50E14BF-CDE2-44A1-C790-47AEB21788BE}"/>
                  </a:ext>
                </a:extLst>
              </p:cNvPr>
              <p:cNvSpPr/>
              <p:nvPr/>
            </p:nvSpPr>
            <p:spPr>
              <a:xfrm>
                <a:off x="5104151" y="1269657"/>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7" name="Rectangle 36">
                <a:extLst>
                  <a:ext uri="{FF2B5EF4-FFF2-40B4-BE49-F238E27FC236}">
                    <a16:creationId xmlns:a16="http://schemas.microsoft.com/office/drawing/2014/main" id="{064511D0-12D4-61D7-ABAA-E786F10E024C}"/>
                  </a:ext>
                </a:extLst>
              </p:cNvPr>
              <p:cNvSpPr/>
              <p:nvPr/>
            </p:nvSpPr>
            <p:spPr>
              <a:xfrm>
                <a:off x="5104151" y="1985419"/>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8" name="Rectangle 37">
                <a:extLst>
                  <a:ext uri="{FF2B5EF4-FFF2-40B4-BE49-F238E27FC236}">
                    <a16:creationId xmlns:a16="http://schemas.microsoft.com/office/drawing/2014/main" id="{DED3524A-9B99-1BD1-1679-EF5FADBA382E}"/>
                  </a:ext>
                </a:extLst>
              </p:cNvPr>
              <p:cNvSpPr/>
              <p:nvPr/>
            </p:nvSpPr>
            <p:spPr>
              <a:xfrm>
                <a:off x="5104151" y="2709895"/>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9" name="Rectangle 38">
                <a:extLst>
                  <a:ext uri="{FF2B5EF4-FFF2-40B4-BE49-F238E27FC236}">
                    <a16:creationId xmlns:a16="http://schemas.microsoft.com/office/drawing/2014/main" id="{50F4A12A-527C-B1D5-747C-54C6258B82F7}"/>
                  </a:ext>
                </a:extLst>
              </p:cNvPr>
              <p:cNvSpPr/>
              <p:nvPr/>
            </p:nvSpPr>
            <p:spPr>
              <a:xfrm>
                <a:off x="5104151" y="3447046"/>
                <a:ext cx="3852472" cy="65217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0" name="TextBox 39">
                <a:extLst>
                  <a:ext uri="{FF2B5EF4-FFF2-40B4-BE49-F238E27FC236}">
                    <a16:creationId xmlns:a16="http://schemas.microsoft.com/office/drawing/2014/main" id="{60AE9A16-A0D4-93A4-43EF-37A37E639A76}"/>
                  </a:ext>
                </a:extLst>
              </p:cNvPr>
              <p:cNvSpPr txBox="1"/>
              <p:nvPr/>
            </p:nvSpPr>
            <p:spPr>
              <a:xfrm>
                <a:off x="6177820" y="548342"/>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Infrastructure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BB60C9E-42D0-B794-88C7-57924D7979DA}"/>
                  </a:ext>
                </a:extLst>
              </p:cNvPr>
              <p:cNvSpPr txBox="1"/>
              <p:nvPr/>
            </p:nvSpPr>
            <p:spPr>
              <a:xfrm>
                <a:off x="6177819" y="1435167"/>
                <a:ext cx="1705131" cy="276999"/>
              </a:xfrm>
              <a:prstGeom prst="rect">
                <a:avLst/>
              </a:prstGeom>
              <a:noFill/>
            </p:spPr>
            <p:txBody>
              <a:bodyPr wrap="square" rtlCol="0">
                <a:spAutoFit/>
              </a:bodyPr>
              <a:lstStyle/>
              <a:p>
                <a:pPr algn="ctr"/>
                <a:r>
                  <a:rPr lang="en-US" sz="1200" b="1" dirty="0">
                    <a:solidFill>
                      <a:schemeClr val="bg1"/>
                    </a:solidFill>
                    <a:latin typeface="Times New Roman" panose="02020603050405020304" pitchFamily="18" charset="0"/>
                    <a:cs typeface="Times New Roman" panose="02020603050405020304" pitchFamily="18" charset="0"/>
                  </a:rPr>
                  <a:t>Southbound Interface</a:t>
                </a:r>
                <a:endParaRPr lang="el-GR" sz="1200" b="1" dirty="0">
                  <a:solidFill>
                    <a:schemeClr val="bg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24D7BFB2-38AC-2290-077E-A269C84936E6}"/>
                  </a:ext>
                </a:extLst>
              </p:cNvPr>
              <p:cNvSpPr txBox="1"/>
              <p:nvPr/>
            </p:nvSpPr>
            <p:spPr>
              <a:xfrm>
                <a:off x="6177818" y="1975444"/>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Control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92DC3157-F76A-C18E-36DF-A1A9A6F582F0}"/>
                  </a:ext>
                </a:extLst>
              </p:cNvPr>
              <p:cNvSpPr txBox="1"/>
              <p:nvPr/>
            </p:nvSpPr>
            <p:spPr>
              <a:xfrm>
                <a:off x="6177818" y="2876819"/>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Northbound Interface</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FD2DEA65-13A9-56A0-3DC2-E0DAC73FDE61}"/>
                  </a:ext>
                </a:extLst>
              </p:cNvPr>
              <p:cNvSpPr txBox="1"/>
              <p:nvPr/>
            </p:nvSpPr>
            <p:spPr>
              <a:xfrm>
                <a:off x="6177818" y="3438942"/>
                <a:ext cx="1705131" cy="276999"/>
              </a:xfrm>
              <a:prstGeom prst="rect">
                <a:avLst/>
              </a:prstGeom>
              <a:noFill/>
            </p:spPr>
            <p:txBody>
              <a:bodyPr wrap="square" rtlCol="0">
                <a:spAutoFit/>
              </a:bodyPr>
              <a:lstStyle/>
              <a:p>
                <a:pPr algn="ctr"/>
                <a:r>
                  <a:rPr lang="en-US" sz="1200" b="1" dirty="0">
                    <a:solidFill>
                      <a:schemeClr val="bg2">
                        <a:lumMod val="50000"/>
                      </a:schemeClr>
                    </a:solidFill>
                    <a:latin typeface="Times New Roman" panose="02020603050405020304" pitchFamily="18" charset="0"/>
                    <a:cs typeface="Times New Roman" panose="02020603050405020304" pitchFamily="18" charset="0"/>
                  </a:rPr>
                  <a:t>Application Layer</a:t>
                </a:r>
                <a:endParaRPr lang="el-GR" sz="12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F68D29D4-DBBE-B300-4577-BF01CD407DB0}"/>
                  </a:ext>
                </a:extLst>
              </p:cNvPr>
              <p:cNvSpPr/>
              <p:nvPr/>
            </p:nvSpPr>
            <p:spPr>
              <a:xfrm>
                <a:off x="5869799" y="841151"/>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6" name="Rectangle 45">
                <a:extLst>
                  <a:ext uri="{FF2B5EF4-FFF2-40B4-BE49-F238E27FC236}">
                    <a16:creationId xmlns:a16="http://schemas.microsoft.com/office/drawing/2014/main" id="{2BE00220-0AA6-C46D-28C0-43BD4F2D103D}"/>
                  </a:ext>
                </a:extLst>
              </p:cNvPr>
              <p:cNvSpPr/>
              <p:nvPr/>
            </p:nvSpPr>
            <p:spPr>
              <a:xfrm>
                <a:off x="5869798" y="1024170"/>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7" name="Rectangle 46">
                <a:extLst>
                  <a:ext uri="{FF2B5EF4-FFF2-40B4-BE49-F238E27FC236}">
                    <a16:creationId xmlns:a16="http://schemas.microsoft.com/office/drawing/2014/main" id="{BE635174-14D7-23A0-6BB8-5B79252DD5DC}"/>
                  </a:ext>
                </a:extLst>
              </p:cNvPr>
              <p:cNvSpPr/>
              <p:nvPr/>
            </p:nvSpPr>
            <p:spPr>
              <a:xfrm>
                <a:off x="7095219" y="841151"/>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8" name="Rectangle 47">
                <a:extLst>
                  <a:ext uri="{FF2B5EF4-FFF2-40B4-BE49-F238E27FC236}">
                    <a16:creationId xmlns:a16="http://schemas.microsoft.com/office/drawing/2014/main" id="{93D63CA7-9070-C2D0-744A-B3B76A430C12}"/>
                  </a:ext>
                </a:extLst>
              </p:cNvPr>
              <p:cNvSpPr/>
              <p:nvPr/>
            </p:nvSpPr>
            <p:spPr>
              <a:xfrm>
                <a:off x="7095218" y="1023586"/>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9" name="TextBox 48">
                <a:extLst>
                  <a:ext uri="{FF2B5EF4-FFF2-40B4-BE49-F238E27FC236}">
                    <a16:creationId xmlns:a16="http://schemas.microsoft.com/office/drawing/2014/main" id="{09A6F6CE-45E3-F392-5E0D-F57EF3C98A05}"/>
                  </a:ext>
                </a:extLst>
              </p:cNvPr>
              <p:cNvSpPr txBox="1"/>
              <p:nvPr/>
            </p:nvSpPr>
            <p:spPr>
              <a:xfrm>
                <a:off x="5948225" y="789499"/>
                <a:ext cx="958163"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Control Plane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C9218382-7CD3-CF7F-AFC6-3C2F82706F80}"/>
                  </a:ext>
                </a:extLst>
              </p:cNvPr>
              <p:cNvSpPr txBox="1"/>
              <p:nvPr/>
            </p:nvSpPr>
            <p:spPr>
              <a:xfrm>
                <a:off x="5555439" y="966376"/>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Data Plane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810BAF01-B59A-03EE-D831-F793EC6E74DB}"/>
                  </a:ext>
                </a:extLst>
              </p:cNvPr>
              <p:cNvSpPr txBox="1"/>
              <p:nvPr/>
            </p:nvSpPr>
            <p:spPr>
              <a:xfrm>
                <a:off x="6775152" y="780259"/>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Switching/R. Device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328CFD03-6940-4D3F-47BE-160E7D66D9A1}"/>
                  </a:ext>
                </a:extLst>
              </p:cNvPr>
              <p:cNvSpPr txBox="1"/>
              <p:nvPr/>
            </p:nvSpPr>
            <p:spPr>
              <a:xfrm>
                <a:off x="6760770" y="963205"/>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Trans. Media</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C8AB7EE2-600D-0294-1DD5-49D3AD67926C}"/>
                  </a:ext>
                </a:extLst>
              </p:cNvPr>
              <p:cNvSpPr/>
              <p:nvPr/>
            </p:nvSpPr>
            <p:spPr>
              <a:xfrm>
                <a:off x="5869797" y="2260984"/>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4" name="Rectangle 53">
                <a:extLst>
                  <a:ext uri="{FF2B5EF4-FFF2-40B4-BE49-F238E27FC236}">
                    <a16:creationId xmlns:a16="http://schemas.microsoft.com/office/drawing/2014/main" id="{D104E354-92DD-6BFE-683E-279534E1D27B}"/>
                  </a:ext>
                </a:extLst>
              </p:cNvPr>
              <p:cNvSpPr/>
              <p:nvPr/>
            </p:nvSpPr>
            <p:spPr>
              <a:xfrm>
                <a:off x="6300233" y="2449287"/>
                <a:ext cx="1460299" cy="12246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5" name="Rectangle 54">
                <a:extLst>
                  <a:ext uri="{FF2B5EF4-FFF2-40B4-BE49-F238E27FC236}">
                    <a16:creationId xmlns:a16="http://schemas.microsoft.com/office/drawing/2014/main" id="{AAC5F6BC-DB81-1051-01F7-FD8B7394538D}"/>
                  </a:ext>
                </a:extLst>
              </p:cNvPr>
              <p:cNvSpPr/>
              <p:nvPr/>
            </p:nvSpPr>
            <p:spPr>
              <a:xfrm>
                <a:off x="7095218" y="2260984"/>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6" name="TextBox 55">
                <a:extLst>
                  <a:ext uri="{FF2B5EF4-FFF2-40B4-BE49-F238E27FC236}">
                    <a16:creationId xmlns:a16="http://schemas.microsoft.com/office/drawing/2014/main" id="{A675B463-1030-3F6C-9327-DBD486A7932A}"/>
                  </a:ext>
                </a:extLst>
              </p:cNvPr>
              <p:cNvSpPr txBox="1"/>
              <p:nvPr/>
            </p:nvSpPr>
            <p:spPr>
              <a:xfrm>
                <a:off x="5928925" y="2202487"/>
                <a:ext cx="958163"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SDN Controller</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96DAFD9C-8BEE-D889-E283-CBE064AD24BB}"/>
                  </a:ext>
                </a:extLst>
              </p:cNvPr>
              <p:cNvSpPr txBox="1"/>
              <p:nvPr/>
            </p:nvSpPr>
            <p:spPr>
              <a:xfrm>
                <a:off x="7118913" y="2201420"/>
                <a:ext cx="1021205"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Policies/Rules 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C622220A-5D99-CEE6-DCD1-C78E12B74AFF}"/>
                  </a:ext>
                </a:extLst>
              </p:cNvPr>
              <p:cNvSpPr/>
              <p:nvPr/>
            </p:nvSpPr>
            <p:spPr>
              <a:xfrm>
                <a:off x="5869795" y="3729053"/>
                <a:ext cx="1076421" cy="12752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0" name="Rectangle 59">
                <a:extLst>
                  <a:ext uri="{FF2B5EF4-FFF2-40B4-BE49-F238E27FC236}">
                    <a16:creationId xmlns:a16="http://schemas.microsoft.com/office/drawing/2014/main" id="{BE0490AC-45BF-2D7B-BF2A-B4948E4FE024}"/>
                  </a:ext>
                </a:extLst>
              </p:cNvPr>
              <p:cNvSpPr/>
              <p:nvPr/>
            </p:nvSpPr>
            <p:spPr>
              <a:xfrm>
                <a:off x="7075126" y="3724045"/>
                <a:ext cx="1076421" cy="12752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1" name="Rectangle 60">
                <a:extLst>
                  <a:ext uri="{FF2B5EF4-FFF2-40B4-BE49-F238E27FC236}">
                    <a16:creationId xmlns:a16="http://schemas.microsoft.com/office/drawing/2014/main" id="{B9BE523B-430C-BC9B-47B7-3EE3D2A4C3E0}"/>
                  </a:ext>
                </a:extLst>
              </p:cNvPr>
              <p:cNvSpPr/>
              <p:nvPr/>
            </p:nvSpPr>
            <p:spPr>
              <a:xfrm>
                <a:off x="6145598" y="3910316"/>
                <a:ext cx="1705131" cy="129704"/>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2" name="TextBox 61">
                <a:extLst>
                  <a:ext uri="{FF2B5EF4-FFF2-40B4-BE49-F238E27FC236}">
                    <a16:creationId xmlns:a16="http://schemas.microsoft.com/office/drawing/2014/main" id="{7B123596-EC49-3386-5096-B6119EC57EB5}"/>
                  </a:ext>
                </a:extLst>
              </p:cNvPr>
              <p:cNvSpPr txBox="1"/>
              <p:nvPr/>
            </p:nvSpPr>
            <p:spPr>
              <a:xfrm>
                <a:off x="5868422" y="3671681"/>
                <a:ext cx="1076421" cy="230832"/>
              </a:xfrm>
              <a:prstGeom prst="rect">
                <a:avLst/>
              </a:prstGeom>
              <a:noFill/>
            </p:spPr>
            <p:txBody>
              <a:bodyPr wrap="square" rtlCol="0">
                <a:spAutoFit/>
              </a:bodyPr>
              <a:lstStyle/>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Cloud Computing</a:t>
                </a:r>
                <a:endParaRPr lang="el-GR" sz="9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FB412059-35D3-F3D7-5BF7-5BC267DC7EF3}"/>
                  </a:ext>
                </a:extLst>
              </p:cNvPr>
              <p:cNvSpPr txBox="1"/>
              <p:nvPr/>
            </p:nvSpPr>
            <p:spPr>
              <a:xfrm>
                <a:off x="6978481" y="3670851"/>
                <a:ext cx="1259109" cy="230832"/>
              </a:xfrm>
              <a:prstGeom prst="rect">
                <a:avLst/>
              </a:prstGeom>
              <a:noFill/>
            </p:spPr>
            <p:txBody>
              <a:bodyPr wrap="square" rtlCol="0">
                <a:spAutoFit/>
              </a:bodyPr>
              <a:lstStyle/>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Application Security</a:t>
                </a:r>
                <a:endParaRPr lang="el-GR" sz="9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9B691CA1-AA8B-07F6-641B-53F853B41063}"/>
                  </a:ext>
                </a:extLst>
              </p:cNvPr>
              <p:cNvSpPr txBox="1"/>
              <p:nvPr/>
            </p:nvSpPr>
            <p:spPr>
              <a:xfrm>
                <a:off x="6145597" y="3851321"/>
                <a:ext cx="1705131" cy="230832"/>
              </a:xfrm>
              <a:prstGeom prst="rect">
                <a:avLst/>
              </a:prstGeom>
              <a:noFill/>
            </p:spPr>
            <p:txBody>
              <a:bodyPr wrap="square" rtlCol="0">
                <a:spAutoFit/>
              </a:bodyPr>
              <a:lstStyle/>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N . Application Management</a:t>
                </a:r>
                <a:endParaRPr lang="el-GR" sz="900" b="1" dirty="0">
                  <a:solidFill>
                    <a:schemeClr val="bg2">
                      <a:lumMod val="50000"/>
                    </a:schemeClr>
                  </a:solidFill>
                  <a:latin typeface="Times New Roman" panose="02020603050405020304" pitchFamily="18" charset="0"/>
                  <a:cs typeface="Times New Roman" panose="02020603050405020304" pitchFamily="18" charset="0"/>
                </a:endParaRPr>
              </a:p>
            </p:txBody>
          </p:sp>
        </p:grpSp>
        <p:sp>
          <p:nvSpPr>
            <p:cNvPr id="65" name="Rectangle 64">
              <a:extLst>
                <a:ext uri="{FF2B5EF4-FFF2-40B4-BE49-F238E27FC236}">
                  <a16:creationId xmlns:a16="http://schemas.microsoft.com/office/drawing/2014/main" id="{0ABB816A-1F5D-3387-449D-FA1BD00CBDAF}"/>
                </a:ext>
              </a:extLst>
            </p:cNvPr>
            <p:cNvSpPr/>
            <p:nvPr/>
          </p:nvSpPr>
          <p:spPr>
            <a:xfrm rot="5400000">
              <a:off x="2828195" y="2444623"/>
              <a:ext cx="3561657" cy="42866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6" name="TextBox 65">
              <a:extLst>
                <a:ext uri="{FF2B5EF4-FFF2-40B4-BE49-F238E27FC236}">
                  <a16:creationId xmlns:a16="http://schemas.microsoft.com/office/drawing/2014/main" id="{7C7B50BC-FC65-95F6-3710-104C2116BA8C}"/>
                </a:ext>
              </a:extLst>
            </p:cNvPr>
            <p:cNvSpPr txBox="1"/>
            <p:nvPr/>
          </p:nvSpPr>
          <p:spPr>
            <a:xfrm>
              <a:off x="4195859" y="2259716"/>
              <a:ext cx="826329" cy="369332"/>
            </a:xfrm>
            <a:prstGeom prst="rect">
              <a:avLst/>
            </a:prstGeom>
            <a:noFill/>
          </p:spPr>
          <p:txBody>
            <a:bodyPr wrap="square" rtlCol="0">
              <a:spAutoFit/>
            </a:bodyPr>
            <a:lstStyle/>
            <a:p>
              <a:pPr algn="ctr"/>
              <a:r>
                <a:rPr lang="en-US" sz="900" b="1" dirty="0">
                  <a:solidFill>
                    <a:schemeClr val="bg1"/>
                  </a:solidFill>
                  <a:latin typeface="Times New Roman" panose="02020603050405020304" pitchFamily="18" charset="0"/>
                  <a:cs typeface="Times New Roman" panose="02020603050405020304" pitchFamily="18" charset="0"/>
                </a:rPr>
                <a:t>East/W.</a:t>
              </a:r>
            </a:p>
            <a:p>
              <a:pPr algn="ctr"/>
              <a:r>
                <a:rPr lang="en-US" sz="900" b="1" dirty="0">
                  <a:solidFill>
                    <a:schemeClr val="bg1"/>
                  </a:solidFill>
                  <a:latin typeface="Times New Roman" panose="02020603050405020304" pitchFamily="18" charset="0"/>
                  <a:cs typeface="Times New Roman" panose="02020603050405020304" pitchFamily="18" charset="0"/>
                </a:rPr>
                <a:t>API</a:t>
              </a:r>
              <a:endParaRPr lang="el-GR" sz="900" b="1" dirty="0">
                <a:solidFill>
                  <a:schemeClr val="bg1"/>
                </a:solidFill>
                <a:latin typeface="Times New Roman" panose="02020603050405020304" pitchFamily="18" charset="0"/>
                <a:cs typeface="Times New Roman" panose="02020603050405020304" pitchFamily="18" charset="0"/>
              </a:endParaRPr>
            </a:p>
          </p:txBody>
        </p:sp>
      </p:grpSp>
      <p:pic>
        <p:nvPicPr>
          <p:cNvPr id="69" name="Picture 68">
            <a:extLst>
              <a:ext uri="{FF2B5EF4-FFF2-40B4-BE49-F238E27FC236}">
                <a16:creationId xmlns:a16="http://schemas.microsoft.com/office/drawing/2014/main" id="{670B7E3D-0A59-7F9B-E8FD-20D8A85A6A7E}"/>
              </a:ext>
            </a:extLst>
          </p:cNvPr>
          <p:cNvPicPr>
            <a:picLocks noChangeAspect="1"/>
          </p:cNvPicPr>
          <p:nvPr/>
        </p:nvPicPr>
        <p:blipFill>
          <a:blip r:embed="rId2">
            <a:alphaModFix amt="10000"/>
          </a:blip>
          <a:stretch>
            <a:fillRect/>
          </a:stretch>
        </p:blipFill>
        <p:spPr>
          <a:xfrm rot="4209574">
            <a:off x="448074" y="656294"/>
            <a:ext cx="3129939" cy="3129939"/>
          </a:xfrm>
          <a:prstGeom prst="rect">
            <a:avLst/>
          </a:prstGeom>
        </p:spPr>
      </p:pic>
      <p:sp>
        <p:nvSpPr>
          <p:cNvPr id="3" name="TextBox 2">
            <a:extLst>
              <a:ext uri="{FF2B5EF4-FFF2-40B4-BE49-F238E27FC236}">
                <a16:creationId xmlns:a16="http://schemas.microsoft.com/office/drawing/2014/main" id="{4BE9FCCE-9AC5-D112-AEF8-C6CFB4168A7F}"/>
              </a:ext>
            </a:extLst>
          </p:cNvPr>
          <p:cNvSpPr txBox="1"/>
          <p:nvPr/>
        </p:nvSpPr>
        <p:spPr>
          <a:xfrm>
            <a:off x="6087089" y="2722304"/>
            <a:ext cx="1591192"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Performance - Measurement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CFBC2A-4AD0-4A64-E8D5-24BE09302BAC}"/>
              </a:ext>
            </a:extLst>
          </p:cNvPr>
          <p:cNvSpPr txBox="1"/>
          <p:nvPr/>
        </p:nvSpPr>
        <p:spPr>
          <a:xfrm>
            <a:off x="51851" y="729748"/>
            <a:ext cx="4137901" cy="1492716"/>
          </a:xfrm>
          <a:prstGeom prst="rect">
            <a:avLst/>
          </a:prstGeom>
          <a:noFill/>
        </p:spPr>
        <p:txBody>
          <a:bodyPr wrap="square" rtlCol="0">
            <a:spAutoFit/>
          </a:bodyPr>
          <a:lstStyle/>
          <a:p>
            <a:pPr marL="171450" indent="-171450" algn="just">
              <a:buClr>
                <a:schemeClr val="accent1">
                  <a:lumMod val="75000"/>
                </a:schemeClr>
              </a:buClr>
              <a:buFont typeface="Wingdings" panose="05000000000000000000" pitchFamily="2" charset="2"/>
              <a:buChar char="v"/>
            </a:pPr>
            <a:r>
              <a:rPr lang="en-US" sz="1000" b="1" u="sng" dirty="0">
                <a:solidFill>
                  <a:schemeClr val="bg2">
                    <a:lumMod val="75000"/>
                  </a:schemeClr>
                </a:solidFill>
                <a:effectLst/>
                <a:latin typeface="Times New Roman" panose="02020603050405020304" pitchFamily="18" charset="0"/>
                <a:ea typeface="Calibri" panose="020F0502020204030204" pitchFamily="34" charset="0"/>
              </a:rPr>
              <a:t>Cloud Computing</a:t>
            </a:r>
            <a:r>
              <a:rPr lang="en-US" sz="1050" b="1" dirty="0">
                <a:solidFill>
                  <a:schemeClr val="bg2">
                    <a:lumMod val="75000"/>
                  </a:schemeClr>
                </a:solidFill>
                <a:effectLst/>
                <a:latin typeface="Times New Roman" panose="02020603050405020304" pitchFamily="18" charset="0"/>
                <a:ea typeface="Calibri" panose="020F0502020204030204" pitchFamily="34" charset="0"/>
              </a:rPr>
              <a:t>:</a:t>
            </a:r>
            <a:r>
              <a:rPr lang="en-US" sz="1050" dirty="0">
                <a:effectLst/>
                <a:latin typeface="Times New Roman" panose="02020603050405020304" pitchFamily="18" charset="0"/>
                <a:ea typeface="Calibri" panose="020F0502020204030204" pitchFamily="34" charset="0"/>
              </a:rPr>
              <a:t> </a:t>
            </a:r>
            <a:r>
              <a:rPr lang="en-US" sz="1000" dirty="0">
                <a:latin typeface="Times New Roman" panose="02020603050405020304" pitchFamily="18" charset="0"/>
                <a:cs typeface="Times New Roman" panose="02020603050405020304" pitchFamily="18" charset="0"/>
              </a:rPr>
              <a:t>The rapid advancement of cloud computing has influenced SDN, enabling on-demand services and expanding Infrastructure as a Service (IaaS) capabilities. </a:t>
            </a:r>
          </a:p>
          <a:p>
            <a:pPr algn="just">
              <a:buClr>
                <a:schemeClr val="accent1">
                  <a:lumMod val="75000"/>
                </a:schemeClr>
              </a:buClr>
            </a:pPr>
            <a:endParaRPr lang="en-US" sz="1000" dirty="0">
              <a:latin typeface="Times New Roman" panose="02020603050405020304" pitchFamily="18" charset="0"/>
              <a:cs typeface="Times New Roman" panose="02020603050405020304" pitchFamily="18" charset="0"/>
              <a:sym typeface="Wingdings" panose="05000000000000000000" pitchFamily="2" charset="2"/>
            </a:endParaRPr>
          </a:p>
          <a:p>
            <a:pPr marL="180000" indent="-457200" algn="just">
              <a:buClr>
                <a:schemeClr val="accent1">
                  <a:lumMod val="75000"/>
                </a:schemeClr>
              </a:buClr>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SDN supports cloud efficiency by enhancing scalability, dynamic resource provisioning, and network visibility. Tools like Open </a:t>
            </a:r>
            <a:r>
              <a:rPr lang="en-US" sz="1000" dirty="0" err="1">
                <a:latin typeface="Times New Roman" panose="02020603050405020304" pitchFamily="18" charset="0"/>
                <a:cs typeface="Times New Roman" panose="02020603050405020304" pitchFamily="18" charset="0"/>
              </a:rPr>
              <a:t>vSwitch</a:t>
            </a:r>
            <a:r>
              <a:rPr lang="en-US" sz="1000" dirty="0">
                <a:latin typeface="Times New Roman" panose="02020603050405020304" pitchFamily="18" charset="0"/>
                <a:cs typeface="Times New Roman" panose="02020603050405020304" pitchFamily="18" charset="0"/>
              </a:rPr>
              <a:t> (OVS) and </a:t>
            </a:r>
            <a:r>
              <a:rPr lang="en-US" sz="1000" dirty="0" err="1">
                <a:latin typeface="Times New Roman" panose="02020603050405020304" pitchFamily="18" charset="0"/>
                <a:cs typeface="Times New Roman" panose="02020603050405020304" pitchFamily="18" charset="0"/>
              </a:rPr>
              <a:t>vCRIB</a:t>
            </a:r>
            <a:r>
              <a:rPr lang="en-US" sz="1000" dirty="0">
                <a:latin typeface="Times New Roman" panose="02020603050405020304" pitchFamily="18" charset="0"/>
                <a:cs typeface="Times New Roman" panose="02020603050405020304" pitchFamily="18" charset="0"/>
              </a:rPr>
              <a:t> address virtualization challenges in cloud environments, managing virtual and physical switch rules and adapting to dynamic traffic.</a:t>
            </a:r>
            <a:endParaRPr lang="el-GR" sz="1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33901A5-6F77-E799-9258-78AE74B3EDE3}"/>
              </a:ext>
            </a:extLst>
          </p:cNvPr>
          <p:cNvSpPr txBox="1"/>
          <p:nvPr/>
        </p:nvSpPr>
        <p:spPr>
          <a:xfrm>
            <a:off x="77202" y="2262705"/>
            <a:ext cx="4118657" cy="1169551"/>
          </a:xfrm>
          <a:prstGeom prst="rect">
            <a:avLst/>
          </a:prstGeom>
          <a:noFill/>
        </p:spPr>
        <p:txBody>
          <a:bodyPr wrap="square" rtlCol="0">
            <a:spAutoFit/>
          </a:bodyPr>
          <a:lstStyle/>
          <a:p>
            <a:pPr marL="171450" indent="-171450">
              <a:buClr>
                <a:schemeClr val="accent1">
                  <a:lumMod val="75000"/>
                </a:schemeClr>
              </a:buClr>
              <a:buFont typeface="Wingdings" panose="05000000000000000000" pitchFamily="2" charset="2"/>
              <a:buChar char="v"/>
            </a:pPr>
            <a:r>
              <a:rPr lang="en-US" sz="1000" b="1" u="sng" dirty="0">
                <a:solidFill>
                  <a:schemeClr val="bg2">
                    <a:lumMod val="75000"/>
                  </a:schemeClr>
                </a:solidFill>
                <a:effectLst/>
                <a:latin typeface="Times New Roman" panose="02020603050405020304" pitchFamily="18" charset="0"/>
                <a:ea typeface="Calibri" panose="020F0502020204030204" pitchFamily="34" charset="0"/>
              </a:rPr>
              <a:t>Application Security</a:t>
            </a:r>
            <a:r>
              <a:rPr lang="en-US" sz="1000" b="1" dirty="0">
                <a:solidFill>
                  <a:schemeClr val="bg2">
                    <a:lumMod val="75000"/>
                  </a:schemeClr>
                </a:solidFill>
                <a:effectLst/>
                <a:latin typeface="Times New Roman" panose="02020603050405020304" pitchFamily="18" charset="0"/>
                <a:ea typeface="Calibri" panose="020F0502020204030204" pitchFamily="34" charset="0"/>
              </a:rPr>
              <a:t>:</a:t>
            </a:r>
            <a:r>
              <a:rPr lang="en-US" sz="1000" dirty="0">
                <a:effectLst/>
                <a:latin typeface="Times New Roman" panose="02020603050405020304" pitchFamily="18" charset="0"/>
                <a:ea typeface="Calibri" panose="020F0502020204030204" pitchFamily="34" charset="0"/>
              </a:rPr>
              <a:t> </a:t>
            </a:r>
            <a:r>
              <a:rPr lang="en-US" sz="1000" dirty="0">
                <a:latin typeface="Times New Roman" panose="02020603050405020304" pitchFamily="18" charset="0"/>
                <a:cs typeface="Times New Roman" panose="02020603050405020304" pitchFamily="18" charset="0"/>
              </a:rPr>
              <a:t>SDN applications, security is enhanced by centralized management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a:t>
            </a:r>
            <a:r>
              <a:rPr lang="en-US" sz="1000" dirty="0">
                <a:latin typeface="Times New Roman" panose="02020603050405020304" pitchFamily="18" charset="0"/>
                <a:cs typeface="Times New Roman" panose="02020603050405020304" pitchFamily="18" charset="0"/>
              </a:rPr>
              <a:t>llowing comprehensive monitoring and policy enforcement across networks.</a:t>
            </a:r>
          </a:p>
          <a:p>
            <a:pPr>
              <a:buClr>
                <a:schemeClr val="accent1">
                  <a:lumMod val="75000"/>
                </a:schemeClr>
              </a:buClr>
            </a:pPr>
            <a:endParaRPr lang="en-US" sz="1000" dirty="0">
              <a:latin typeface="Times New Roman" panose="02020603050405020304" pitchFamily="18" charset="0"/>
              <a:cs typeface="Times New Roman" panose="02020603050405020304" pitchFamily="18" charset="0"/>
            </a:endParaRPr>
          </a:p>
          <a:p>
            <a:pPr marL="180000" indent="-457200" algn="just">
              <a:buClr>
                <a:schemeClr val="accent1">
                  <a:lumMod val="75000"/>
                </a:schemeClr>
              </a:buClr>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SDN’s programmability enables it to detect threats like DDoS and replay attacks, sending real-time alerts and directing traffic to intrusion detection/prevention systems (IDS/IPS). </a:t>
            </a:r>
            <a:endParaRPr lang="el-GR" sz="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176541B-C248-F854-091F-C4DD158068A1}"/>
              </a:ext>
            </a:extLst>
          </p:cNvPr>
          <p:cNvSpPr txBox="1"/>
          <p:nvPr/>
        </p:nvSpPr>
        <p:spPr>
          <a:xfrm>
            <a:off x="55353" y="3501218"/>
            <a:ext cx="4091812" cy="1169551"/>
          </a:xfrm>
          <a:prstGeom prst="rect">
            <a:avLst/>
          </a:prstGeom>
          <a:noFill/>
        </p:spPr>
        <p:txBody>
          <a:bodyPr wrap="square" rtlCol="0">
            <a:spAutoFit/>
          </a:bodyPr>
          <a:lstStyle/>
          <a:p>
            <a:pPr marL="171450" indent="-171450" algn="just">
              <a:buClr>
                <a:schemeClr val="accent1">
                  <a:lumMod val="75000"/>
                </a:schemeClr>
              </a:buClr>
              <a:buFont typeface="Wingdings" panose="05000000000000000000" pitchFamily="2" charset="2"/>
              <a:buChar char="v"/>
            </a:pPr>
            <a:r>
              <a:rPr lang="en-US" sz="1000" b="1" u="sng" dirty="0">
                <a:solidFill>
                  <a:schemeClr val="bg2">
                    <a:lumMod val="75000"/>
                  </a:schemeClr>
                </a:solidFill>
                <a:latin typeface="Times New Roman" panose="02020603050405020304" pitchFamily="18" charset="0"/>
                <a:ea typeface="Calibri" panose="020F0502020204030204" pitchFamily="34" charset="0"/>
              </a:rPr>
              <a:t>Network Application Management</a:t>
            </a:r>
            <a:r>
              <a:rPr lang="en-US" sz="1000" b="1" dirty="0">
                <a:solidFill>
                  <a:schemeClr val="bg2">
                    <a:lumMod val="75000"/>
                  </a:schemeClr>
                </a:solidFill>
                <a:effectLst/>
                <a:latin typeface="Times New Roman" panose="02020603050405020304" pitchFamily="18" charset="0"/>
                <a:ea typeface="Calibri" panose="020F0502020204030204" pitchFamily="34" charset="0"/>
              </a:rPr>
              <a:t>:</a:t>
            </a:r>
            <a:r>
              <a:rPr lang="en-US" sz="1000" dirty="0">
                <a:effectLst/>
                <a:latin typeface="Times New Roman" panose="02020603050405020304" pitchFamily="18" charset="0"/>
                <a:ea typeface="Calibri" panose="020F0502020204030204" pitchFamily="34" charset="0"/>
              </a:rPr>
              <a:t> </a:t>
            </a:r>
            <a:r>
              <a:rPr lang="en-US" sz="1000" dirty="0">
                <a:latin typeface="Times New Roman" panose="02020603050405020304" pitchFamily="18" charset="0"/>
                <a:cs typeface="Times New Roman" panose="02020603050405020304" pitchFamily="18" charset="0"/>
              </a:rPr>
              <a:t>Network applications often experience failures due to configuration errors, typically caused by human mistakes. Traditional tools like ping and traceroute lack automated maintenance capabilities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SDN provides centralized, automated rule enforcement to prevent such errors and tools like Network Debugger enhance SDN’s capabilities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reducing manual work and supporting automated network maintenance.</a:t>
            </a:r>
            <a:endParaRPr lang="el-GR"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79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7EAE4396-9A99-136A-9C78-9E80C9DA51D6}"/>
              </a:ext>
            </a:extLst>
          </p:cNvPr>
          <p:cNvSpPr txBox="1">
            <a:spLocks noGrp="1"/>
          </p:cNvSpPr>
          <p:nvPr>
            <p:ph type="title"/>
          </p:nvPr>
        </p:nvSpPr>
        <p:spPr>
          <a:xfrm>
            <a:off x="1403824" y="112729"/>
            <a:ext cx="5981732" cy="4350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u="dbl" dirty="0">
                <a:latin typeface="Times New Roman" panose="02020603050405020304" pitchFamily="18" charset="0"/>
                <a:cs typeface="Times New Roman" panose="02020603050405020304" pitchFamily="18" charset="0"/>
              </a:rPr>
              <a:t>Software-Defined Networks – East/Westbound Interface</a:t>
            </a:r>
            <a:endParaRPr sz="2000" u="dbl" dirty="0">
              <a:latin typeface="Times New Roman" panose="02020603050405020304"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6CC8EFCA-8808-D158-ECA3-CBFA4517EB00}"/>
              </a:ext>
            </a:extLst>
          </p:cNvPr>
          <p:cNvGrpSpPr/>
          <p:nvPr/>
        </p:nvGrpSpPr>
        <p:grpSpPr>
          <a:xfrm>
            <a:off x="4195859" y="878126"/>
            <a:ext cx="4610862" cy="3561659"/>
            <a:chOff x="4195859" y="878126"/>
            <a:chExt cx="4610862" cy="3561659"/>
          </a:xfrm>
        </p:grpSpPr>
        <p:grpSp>
          <p:nvGrpSpPr>
            <p:cNvPr id="3" name="Group 2">
              <a:extLst>
                <a:ext uri="{FF2B5EF4-FFF2-40B4-BE49-F238E27FC236}">
                  <a16:creationId xmlns:a16="http://schemas.microsoft.com/office/drawing/2014/main" id="{48579E59-E878-3EF4-D343-21A6FC45FBD7}"/>
                </a:ext>
              </a:extLst>
            </p:cNvPr>
            <p:cNvGrpSpPr/>
            <p:nvPr/>
          </p:nvGrpSpPr>
          <p:grpSpPr>
            <a:xfrm>
              <a:off x="4954249" y="878126"/>
              <a:ext cx="3852472" cy="3550875"/>
              <a:chOff x="5104151" y="548342"/>
              <a:chExt cx="3852472" cy="3550875"/>
            </a:xfrm>
          </p:grpSpPr>
          <p:sp>
            <p:nvSpPr>
              <p:cNvPr id="4" name="Rectangle 3">
                <a:extLst>
                  <a:ext uri="{FF2B5EF4-FFF2-40B4-BE49-F238E27FC236}">
                    <a16:creationId xmlns:a16="http://schemas.microsoft.com/office/drawing/2014/main" id="{5CF34F15-0B97-8B3F-E3FC-035AFD2CBF88}"/>
                  </a:ext>
                </a:extLst>
              </p:cNvPr>
              <p:cNvSpPr/>
              <p:nvPr/>
            </p:nvSpPr>
            <p:spPr>
              <a:xfrm>
                <a:off x="5104151" y="554635"/>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2">
                      <a:lumMod val="20000"/>
                      <a:lumOff val="80000"/>
                    </a:schemeClr>
                  </a:solidFill>
                </a:endParaRPr>
              </a:p>
            </p:txBody>
          </p:sp>
          <p:sp>
            <p:nvSpPr>
              <p:cNvPr id="5" name="Rectangle 4">
                <a:extLst>
                  <a:ext uri="{FF2B5EF4-FFF2-40B4-BE49-F238E27FC236}">
                    <a16:creationId xmlns:a16="http://schemas.microsoft.com/office/drawing/2014/main" id="{9A34F4F2-2453-E2FE-5E5C-0422064011D5}"/>
                  </a:ext>
                </a:extLst>
              </p:cNvPr>
              <p:cNvSpPr/>
              <p:nvPr/>
            </p:nvSpPr>
            <p:spPr>
              <a:xfrm>
                <a:off x="5104151" y="1269657"/>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Rectangle 5">
                <a:extLst>
                  <a:ext uri="{FF2B5EF4-FFF2-40B4-BE49-F238E27FC236}">
                    <a16:creationId xmlns:a16="http://schemas.microsoft.com/office/drawing/2014/main" id="{FB15713D-6B09-DE7D-FE5B-09B8F1FC0C34}"/>
                  </a:ext>
                </a:extLst>
              </p:cNvPr>
              <p:cNvSpPr/>
              <p:nvPr/>
            </p:nvSpPr>
            <p:spPr>
              <a:xfrm>
                <a:off x="5104151" y="1985419"/>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Rectangle 6">
                <a:extLst>
                  <a:ext uri="{FF2B5EF4-FFF2-40B4-BE49-F238E27FC236}">
                    <a16:creationId xmlns:a16="http://schemas.microsoft.com/office/drawing/2014/main" id="{431A7BA9-B029-E288-6A9D-D58ECF4B1D15}"/>
                  </a:ext>
                </a:extLst>
              </p:cNvPr>
              <p:cNvSpPr/>
              <p:nvPr/>
            </p:nvSpPr>
            <p:spPr>
              <a:xfrm>
                <a:off x="5104151" y="2709895"/>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Rectangle 7">
                <a:extLst>
                  <a:ext uri="{FF2B5EF4-FFF2-40B4-BE49-F238E27FC236}">
                    <a16:creationId xmlns:a16="http://schemas.microsoft.com/office/drawing/2014/main" id="{4C1E4F57-C0AA-BB72-7CEC-271BD462DF80}"/>
                  </a:ext>
                </a:extLst>
              </p:cNvPr>
              <p:cNvSpPr/>
              <p:nvPr/>
            </p:nvSpPr>
            <p:spPr>
              <a:xfrm>
                <a:off x="5104151" y="3447046"/>
                <a:ext cx="3852472" cy="652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TextBox 8">
                <a:extLst>
                  <a:ext uri="{FF2B5EF4-FFF2-40B4-BE49-F238E27FC236}">
                    <a16:creationId xmlns:a16="http://schemas.microsoft.com/office/drawing/2014/main" id="{875BFC50-AEE3-FF82-937A-5E23E2F1E0A4}"/>
                  </a:ext>
                </a:extLst>
              </p:cNvPr>
              <p:cNvSpPr txBox="1"/>
              <p:nvPr/>
            </p:nvSpPr>
            <p:spPr>
              <a:xfrm>
                <a:off x="6177820" y="548342"/>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Infrastructure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63F5826-F0F8-D6BF-3B1F-47B2CD84B287}"/>
                  </a:ext>
                </a:extLst>
              </p:cNvPr>
              <p:cNvSpPr txBox="1"/>
              <p:nvPr/>
            </p:nvSpPr>
            <p:spPr>
              <a:xfrm>
                <a:off x="6177819" y="1435167"/>
                <a:ext cx="1705131" cy="276999"/>
              </a:xfrm>
              <a:prstGeom prst="rect">
                <a:avLst/>
              </a:prstGeom>
              <a:noFill/>
            </p:spPr>
            <p:txBody>
              <a:bodyPr wrap="square" rtlCol="0">
                <a:spAutoFit/>
              </a:bodyPr>
              <a:lstStyle/>
              <a:p>
                <a:pPr algn="ctr"/>
                <a:r>
                  <a:rPr lang="en-US" sz="1200" b="1" dirty="0">
                    <a:solidFill>
                      <a:schemeClr val="bg1"/>
                    </a:solidFill>
                    <a:latin typeface="Times New Roman" panose="02020603050405020304" pitchFamily="18" charset="0"/>
                    <a:cs typeface="Times New Roman" panose="02020603050405020304" pitchFamily="18" charset="0"/>
                  </a:rPr>
                  <a:t>Southbound Interface</a:t>
                </a:r>
                <a:endParaRPr lang="el-GR" sz="12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489A6C0-346A-E0CA-BF5F-427BDE672FC7}"/>
                  </a:ext>
                </a:extLst>
              </p:cNvPr>
              <p:cNvSpPr txBox="1"/>
              <p:nvPr/>
            </p:nvSpPr>
            <p:spPr>
              <a:xfrm>
                <a:off x="6177818" y="1975444"/>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Control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FA2DB53-AC3D-2B3A-67FC-63FBB87F78C1}"/>
                  </a:ext>
                </a:extLst>
              </p:cNvPr>
              <p:cNvSpPr txBox="1"/>
              <p:nvPr/>
            </p:nvSpPr>
            <p:spPr>
              <a:xfrm>
                <a:off x="6177818" y="2876819"/>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Northbound Interface</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509E786-89AB-6566-9ADC-B8063579FD3D}"/>
                  </a:ext>
                </a:extLst>
              </p:cNvPr>
              <p:cNvSpPr txBox="1"/>
              <p:nvPr/>
            </p:nvSpPr>
            <p:spPr>
              <a:xfrm>
                <a:off x="6177818" y="3438942"/>
                <a:ext cx="1705131" cy="276999"/>
              </a:xfrm>
              <a:prstGeom prst="rect">
                <a:avLst/>
              </a:prstGeom>
              <a:noFill/>
            </p:spPr>
            <p:txBody>
              <a:bodyPr wrap="square" rtlCol="0">
                <a:spAutoFit/>
              </a:bodyPr>
              <a:lstStyle/>
              <a:p>
                <a:pPr algn="ctr"/>
                <a:r>
                  <a:rPr lang="en-US" sz="1200" b="1" dirty="0">
                    <a:solidFill>
                      <a:schemeClr val="tx2">
                        <a:lumMod val="20000"/>
                        <a:lumOff val="80000"/>
                      </a:schemeClr>
                    </a:solidFill>
                    <a:latin typeface="Times New Roman" panose="02020603050405020304" pitchFamily="18" charset="0"/>
                    <a:cs typeface="Times New Roman" panose="02020603050405020304" pitchFamily="18" charset="0"/>
                  </a:rPr>
                  <a:t>Application Layer</a:t>
                </a:r>
                <a:endParaRPr lang="el-GR" sz="12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7FA053C3-0EE4-FC24-D577-35F3672C007F}"/>
                  </a:ext>
                </a:extLst>
              </p:cNvPr>
              <p:cNvSpPr/>
              <p:nvPr/>
            </p:nvSpPr>
            <p:spPr>
              <a:xfrm>
                <a:off x="5869799" y="841151"/>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Rectangle 14">
                <a:extLst>
                  <a:ext uri="{FF2B5EF4-FFF2-40B4-BE49-F238E27FC236}">
                    <a16:creationId xmlns:a16="http://schemas.microsoft.com/office/drawing/2014/main" id="{3B2CFF88-BA2E-A99B-0011-9FAB4EA13DD0}"/>
                  </a:ext>
                </a:extLst>
              </p:cNvPr>
              <p:cNvSpPr/>
              <p:nvPr/>
            </p:nvSpPr>
            <p:spPr>
              <a:xfrm>
                <a:off x="5869798" y="1024170"/>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Rectangle 15">
                <a:extLst>
                  <a:ext uri="{FF2B5EF4-FFF2-40B4-BE49-F238E27FC236}">
                    <a16:creationId xmlns:a16="http://schemas.microsoft.com/office/drawing/2014/main" id="{2AF77075-4C4C-97BD-F2D5-0086D6780FA9}"/>
                  </a:ext>
                </a:extLst>
              </p:cNvPr>
              <p:cNvSpPr/>
              <p:nvPr/>
            </p:nvSpPr>
            <p:spPr>
              <a:xfrm>
                <a:off x="7095219" y="841151"/>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Rectangle 16">
                <a:extLst>
                  <a:ext uri="{FF2B5EF4-FFF2-40B4-BE49-F238E27FC236}">
                    <a16:creationId xmlns:a16="http://schemas.microsoft.com/office/drawing/2014/main" id="{2AE257B6-282A-51A0-F87B-58BDBCA72EC6}"/>
                  </a:ext>
                </a:extLst>
              </p:cNvPr>
              <p:cNvSpPr/>
              <p:nvPr/>
            </p:nvSpPr>
            <p:spPr>
              <a:xfrm>
                <a:off x="7095218" y="1023586"/>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TextBox 17">
                <a:extLst>
                  <a:ext uri="{FF2B5EF4-FFF2-40B4-BE49-F238E27FC236}">
                    <a16:creationId xmlns:a16="http://schemas.microsoft.com/office/drawing/2014/main" id="{3AC1EA07-C1EA-15E2-548B-500A79AA4035}"/>
                  </a:ext>
                </a:extLst>
              </p:cNvPr>
              <p:cNvSpPr txBox="1"/>
              <p:nvPr/>
            </p:nvSpPr>
            <p:spPr>
              <a:xfrm>
                <a:off x="5948225" y="789499"/>
                <a:ext cx="958163"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Control Plane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29E7ABE-5D37-F3E6-59D0-4D90056C6D7F}"/>
                  </a:ext>
                </a:extLst>
              </p:cNvPr>
              <p:cNvSpPr txBox="1"/>
              <p:nvPr/>
            </p:nvSpPr>
            <p:spPr>
              <a:xfrm>
                <a:off x="5555439" y="966376"/>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Data Plane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10CE7308-FE55-A020-70F4-D54261F739A5}"/>
                  </a:ext>
                </a:extLst>
              </p:cNvPr>
              <p:cNvSpPr txBox="1"/>
              <p:nvPr/>
            </p:nvSpPr>
            <p:spPr>
              <a:xfrm>
                <a:off x="6775152" y="780259"/>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Switching/R. Device</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C90C6D1B-37C0-A9AC-8626-D2A55B585838}"/>
                  </a:ext>
                </a:extLst>
              </p:cNvPr>
              <p:cNvSpPr txBox="1"/>
              <p:nvPr/>
            </p:nvSpPr>
            <p:spPr>
              <a:xfrm>
                <a:off x="6760770" y="963205"/>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Trans. Media</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9219412D-ADF2-D30D-9B87-E78359036403}"/>
                  </a:ext>
                </a:extLst>
              </p:cNvPr>
              <p:cNvSpPr/>
              <p:nvPr/>
            </p:nvSpPr>
            <p:spPr>
              <a:xfrm>
                <a:off x="5869797" y="2260984"/>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3" name="Rectangle 22">
                <a:extLst>
                  <a:ext uri="{FF2B5EF4-FFF2-40B4-BE49-F238E27FC236}">
                    <a16:creationId xmlns:a16="http://schemas.microsoft.com/office/drawing/2014/main" id="{88BE8031-4B7A-0D61-F03A-B31FE15BCD5E}"/>
                  </a:ext>
                </a:extLst>
              </p:cNvPr>
              <p:cNvSpPr/>
              <p:nvPr/>
            </p:nvSpPr>
            <p:spPr>
              <a:xfrm>
                <a:off x="6300233" y="2449287"/>
                <a:ext cx="1460299" cy="12246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 name="Rectangle 23">
                <a:extLst>
                  <a:ext uri="{FF2B5EF4-FFF2-40B4-BE49-F238E27FC236}">
                    <a16:creationId xmlns:a16="http://schemas.microsoft.com/office/drawing/2014/main" id="{46A7DF66-CB05-A1A1-DBB1-008525ED2674}"/>
                  </a:ext>
                </a:extLst>
              </p:cNvPr>
              <p:cNvSpPr/>
              <p:nvPr/>
            </p:nvSpPr>
            <p:spPr>
              <a:xfrm>
                <a:off x="7095218" y="2260984"/>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5" name="TextBox 24">
                <a:extLst>
                  <a:ext uri="{FF2B5EF4-FFF2-40B4-BE49-F238E27FC236}">
                    <a16:creationId xmlns:a16="http://schemas.microsoft.com/office/drawing/2014/main" id="{A8C4FB75-4631-95B7-058A-6E2EEA10338D}"/>
                  </a:ext>
                </a:extLst>
              </p:cNvPr>
              <p:cNvSpPr txBox="1"/>
              <p:nvPr/>
            </p:nvSpPr>
            <p:spPr>
              <a:xfrm>
                <a:off x="5928925" y="2202487"/>
                <a:ext cx="958163"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SDN Controller</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B659F472-4996-FC9E-3A2D-01AAE1BD5F53}"/>
                  </a:ext>
                </a:extLst>
              </p:cNvPr>
              <p:cNvSpPr txBox="1"/>
              <p:nvPr/>
            </p:nvSpPr>
            <p:spPr>
              <a:xfrm>
                <a:off x="7118913" y="2201420"/>
                <a:ext cx="1021205"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Policies/Rules 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B2B2A7D-DCFC-E017-0294-0C5805B19CDA}"/>
                  </a:ext>
                </a:extLst>
              </p:cNvPr>
              <p:cNvSpPr/>
              <p:nvPr/>
            </p:nvSpPr>
            <p:spPr>
              <a:xfrm>
                <a:off x="5869795" y="3729053"/>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 name="Rectangle 28">
                <a:extLst>
                  <a:ext uri="{FF2B5EF4-FFF2-40B4-BE49-F238E27FC236}">
                    <a16:creationId xmlns:a16="http://schemas.microsoft.com/office/drawing/2014/main" id="{C8A73285-DFCC-FA99-F3D1-FD3A3C8D5B8B}"/>
                  </a:ext>
                </a:extLst>
              </p:cNvPr>
              <p:cNvSpPr/>
              <p:nvPr/>
            </p:nvSpPr>
            <p:spPr>
              <a:xfrm>
                <a:off x="7075126" y="3724045"/>
                <a:ext cx="1076421" cy="12752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0" name="Rectangle 29">
                <a:extLst>
                  <a:ext uri="{FF2B5EF4-FFF2-40B4-BE49-F238E27FC236}">
                    <a16:creationId xmlns:a16="http://schemas.microsoft.com/office/drawing/2014/main" id="{8109CA9D-182C-5249-4844-9975D0748C00}"/>
                  </a:ext>
                </a:extLst>
              </p:cNvPr>
              <p:cNvSpPr/>
              <p:nvPr/>
            </p:nvSpPr>
            <p:spPr>
              <a:xfrm>
                <a:off x="6145598" y="3910316"/>
                <a:ext cx="1705131" cy="129704"/>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1" name="TextBox 30">
                <a:extLst>
                  <a:ext uri="{FF2B5EF4-FFF2-40B4-BE49-F238E27FC236}">
                    <a16:creationId xmlns:a16="http://schemas.microsoft.com/office/drawing/2014/main" id="{9FFF5161-12B5-1DBD-CF22-975288C3CB77}"/>
                  </a:ext>
                </a:extLst>
              </p:cNvPr>
              <p:cNvSpPr txBox="1"/>
              <p:nvPr/>
            </p:nvSpPr>
            <p:spPr>
              <a:xfrm>
                <a:off x="5881724" y="3664702"/>
                <a:ext cx="107642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Cloud Computing</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E5B9DFE4-3819-CBEE-8330-C265A099EC4E}"/>
                  </a:ext>
                </a:extLst>
              </p:cNvPr>
              <p:cNvSpPr txBox="1"/>
              <p:nvPr/>
            </p:nvSpPr>
            <p:spPr>
              <a:xfrm>
                <a:off x="6998164" y="3663877"/>
                <a:ext cx="1259109"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Application Security</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27FA77B8-F033-DD30-4547-FE09CAB9DAE4}"/>
                  </a:ext>
                </a:extLst>
              </p:cNvPr>
              <p:cNvSpPr txBox="1"/>
              <p:nvPr/>
            </p:nvSpPr>
            <p:spPr>
              <a:xfrm>
                <a:off x="6155241" y="3859752"/>
                <a:ext cx="1705131"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N . Application Management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grpSp>
        <p:sp>
          <p:nvSpPr>
            <p:cNvPr id="34" name="Rectangle 33">
              <a:extLst>
                <a:ext uri="{FF2B5EF4-FFF2-40B4-BE49-F238E27FC236}">
                  <a16:creationId xmlns:a16="http://schemas.microsoft.com/office/drawing/2014/main" id="{85EB25B5-5FD0-9E16-7787-F3F935EE6A4B}"/>
                </a:ext>
              </a:extLst>
            </p:cNvPr>
            <p:cNvSpPr/>
            <p:nvPr/>
          </p:nvSpPr>
          <p:spPr>
            <a:xfrm rot="5400000">
              <a:off x="2828195" y="2444623"/>
              <a:ext cx="3561657" cy="42866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5" name="TextBox 34">
              <a:extLst>
                <a:ext uri="{FF2B5EF4-FFF2-40B4-BE49-F238E27FC236}">
                  <a16:creationId xmlns:a16="http://schemas.microsoft.com/office/drawing/2014/main" id="{A14F252F-6169-3294-5BA3-FA131E7B737A}"/>
                </a:ext>
              </a:extLst>
            </p:cNvPr>
            <p:cNvSpPr txBox="1"/>
            <p:nvPr/>
          </p:nvSpPr>
          <p:spPr>
            <a:xfrm>
              <a:off x="4195859" y="2259716"/>
              <a:ext cx="826329" cy="369332"/>
            </a:xfrm>
            <a:prstGeom prst="rect">
              <a:avLst/>
            </a:prstGeom>
            <a:noFill/>
          </p:spPr>
          <p:txBody>
            <a:bodyPr wrap="square" rtlCol="0">
              <a:spAutoFit/>
            </a:bodyPr>
            <a:lstStyle/>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East/W.</a:t>
              </a:r>
            </a:p>
            <a:p>
              <a:pPr algn="ctr"/>
              <a:r>
                <a:rPr lang="en-US" sz="900" b="1" dirty="0">
                  <a:solidFill>
                    <a:schemeClr val="bg2">
                      <a:lumMod val="50000"/>
                    </a:schemeClr>
                  </a:solidFill>
                  <a:latin typeface="Times New Roman" panose="02020603050405020304" pitchFamily="18" charset="0"/>
                  <a:cs typeface="Times New Roman" panose="02020603050405020304" pitchFamily="18" charset="0"/>
                </a:rPr>
                <a:t>API</a:t>
              </a:r>
              <a:endParaRPr lang="el-GR" sz="900" b="1" dirty="0">
                <a:solidFill>
                  <a:schemeClr val="bg2">
                    <a:lumMod val="50000"/>
                  </a:schemeClr>
                </a:solidFill>
                <a:latin typeface="Times New Roman" panose="02020603050405020304" pitchFamily="18" charset="0"/>
                <a:cs typeface="Times New Roman" panose="02020603050405020304" pitchFamily="18" charset="0"/>
              </a:endParaRPr>
            </a:p>
          </p:txBody>
        </p:sp>
      </p:grpSp>
      <p:pic>
        <p:nvPicPr>
          <p:cNvPr id="38" name="Picture 37">
            <a:extLst>
              <a:ext uri="{FF2B5EF4-FFF2-40B4-BE49-F238E27FC236}">
                <a16:creationId xmlns:a16="http://schemas.microsoft.com/office/drawing/2014/main" id="{6E0F559D-695D-FE1F-1F9D-0732622C3999}"/>
              </a:ext>
            </a:extLst>
          </p:cNvPr>
          <p:cNvPicPr>
            <a:picLocks noChangeAspect="1"/>
          </p:cNvPicPr>
          <p:nvPr/>
        </p:nvPicPr>
        <p:blipFill>
          <a:blip r:embed="rId2">
            <a:alphaModFix amt="10000"/>
          </a:blip>
          <a:stretch>
            <a:fillRect/>
          </a:stretch>
        </p:blipFill>
        <p:spPr>
          <a:xfrm rot="4209574">
            <a:off x="448074" y="656294"/>
            <a:ext cx="3129939" cy="3129939"/>
          </a:xfrm>
          <a:prstGeom prst="rect">
            <a:avLst/>
          </a:prstGeom>
        </p:spPr>
      </p:pic>
      <p:sp>
        <p:nvSpPr>
          <p:cNvPr id="37" name="TextBox 36">
            <a:extLst>
              <a:ext uri="{FF2B5EF4-FFF2-40B4-BE49-F238E27FC236}">
                <a16:creationId xmlns:a16="http://schemas.microsoft.com/office/drawing/2014/main" id="{1A0567A0-1247-9D4A-A077-5A728452376D}"/>
              </a:ext>
            </a:extLst>
          </p:cNvPr>
          <p:cNvSpPr txBox="1"/>
          <p:nvPr/>
        </p:nvSpPr>
        <p:spPr>
          <a:xfrm>
            <a:off x="249213" y="1523821"/>
            <a:ext cx="3714821" cy="1954381"/>
          </a:xfrm>
          <a:prstGeom prst="rect">
            <a:avLst/>
          </a:prstGeom>
          <a:noFill/>
        </p:spPr>
        <p:txBody>
          <a:bodyPr wrap="square" rtlCol="0">
            <a:spAutoFit/>
          </a:bodyPr>
          <a:lstStyle/>
          <a:p>
            <a:pPr marL="171450" indent="-171450" algn="just">
              <a:buClr>
                <a:schemeClr val="accent1">
                  <a:lumMod val="75000"/>
                </a:schemeClr>
              </a:buClr>
              <a:buFont typeface="Wingdings" panose="05000000000000000000" pitchFamily="2" charset="2"/>
              <a:buChar char="v"/>
            </a:pPr>
            <a:r>
              <a:rPr lang="en-US" sz="1100" b="1" u="sng" dirty="0">
                <a:solidFill>
                  <a:schemeClr val="bg2">
                    <a:lumMod val="75000"/>
                  </a:schemeClr>
                </a:solidFill>
                <a:effectLst/>
                <a:latin typeface="Times New Roman" panose="02020603050405020304" pitchFamily="18" charset="0"/>
                <a:ea typeface="Calibri" panose="020F0502020204030204" pitchFamily="34" charset="0"/>
              </a:rPr>
              <a:t>East/Westbound Programmable Interface</a:t>
            </a:r>
            <a:r>
              <a:rPr lang="en-US" sz="1100" b="1" dirty="0">
                <a:solidFill>
                  <a:schemeClr val="bg2">
                    <a:lumMod val="75000"/>
                  </a:schemeClr>
                </a:solidFill>
                <a:effectLst/>
                <a:latin typeface="Times New Roman" panose="02020603050405020304" pitchFamily="18" charset="0"/>
                <a:ea typeface="Calibri" panose="020F0502020204030204" pitchFamily="34" charset="0"/>
              </a:rPr>
              <a:t>:</a:t>
            </a:r>
            <a:r>
              <a:rPr lang="en-US" sz="1100" dirty="0">
                <a:effectLst/>
                <a:latin typeface="Times New Roman" panose="02020603050405020304" pitchFamily="18" charset="0"/>
                <a:ea typeface="Calibri" panose="020F0502020204030204" pitchFamily="34" charset="0"/>
              </a:rPr>
              <a:t> </a:t>
            </a:r>
            <a:r>
              <a:rPr lang="en-US" sz="1100" dirty="0">
                <a:latin typeface="Times New Roman" panose="02020603050405020304" pitchFamily="18" charset="0"/>
                <a:ea typeface="Calibri" panose="020F0502020204030204" pitchFamily="34" charset="0"/>
              </a:rPr>
              <a:t>Its</a:t>
            </a:r>
            <a:r>
              <a:rPr lang="en-US" sz="1100" dirty="0">
                <a:effectLst/>
                <a:latin typeface="Times New Roman" panose="02020603050405020304" pitchFamily="18" charset="0"/>
                <a:ea typeface="Calibri" panose="020F0502020204030204" pitchFamily="34" charset="0"/>
              </a:rPr>
              <a:t> primary role is to provide a specific communication interface which enables the synchronization of the state for allocated Software-Defined Networking Controllers within the Control Layer </a:t>
            </a:r>
            <a:r>
              <a:rPr lang="en-US" sz="1100" dirty="0">
                <a:solidFill>
                  <a:schemeClr val="bg2">
                    <a:lumMod val="75000"/>
                  </a:schemeClr>
                </a:solidFill>
                <a:effectLst/>
                <a:latin typeface="Times New Roman" panose="02020603050405020304" pitchFamily="18" charset="0"/>
                <a:ea typeface="Calibri" panose="020F0502020204030204" pitchFamily="34" charset="0"/>
                <a:sym typeface="Wingdings" panose="05000000000000000000" pitchFamily="2" charset="2"/>
              </a:rPr>
              <a:t></a:t>
            </a:r>
            <a:r>
              <a:rPr lang="en-US" sz="1100" dirty="0">
                <a:effectLst/>
                <a:latin typeface="Times New Roman" panose="02020603050405020304" pitchFamily="18" charset="0"/>
                <a:ea typeface="Calibri" panose="020F0502020204030204" pitchFamily="34" charset="0"/>
                <a:sym typeface="Wingdings" panose="05000000000000000000" pitchFamily="2" charset="2"/>
              </a:rPr>
              <a:t> </a:t>
            </a:r>
            <a:r>
              <a:rPr lang="en-US" sz="1100" dirty="0">
                <a:latin typeface="Times New Roman" panose="02020603050405020304" pitchFamily="18" charset="0"/>
                <a:ea typeface="Calibri" panose="020F0502020204030204" pitchFamily="34" charset="0"/>
                <a:sym typeface="Wingdings" panose="05000000000000000000" pitchFamily="2" charset="2"/>
              </a:rPr>
              <a:t>A</a:t>
            </a:r>
            <a:r>
              <a:rPr lang="en-US" sz="1100" dirty="0">
                <a:effectLst/>
                <a:latin typeface="Times New Roman" panose="02020603050405020304" pitchFamily="18" charset="0"/>
                <a:ea typeface="Calibri" panose="020F0502020204030204" pitchFamily="34" charset="0"/>
              </a:rPr>
              <a:t>chieving higher availability. </a:t>
            </a:r>
          </a:p>
          <a:p>
            <a:pPr algn="just">
              <a:buClr>
                <a:schemeClr val="accent1">
                  <a:lumMod val="75000"/>
                </a:schemeClr>
              </a:buClr>
            </a:pPr>
            <a:endParaRPr lang="en-US" sz="1100" dirty="0">
              <a:latin typeface="Times New Roman" panose="02020603050405020304" pitchFamily="18" charset="0"/>
              <a:ea typeface="Calibri" panose="020F0502020204030204" pitchFamily="34" charset="0"/>
            </a:endParaRPr>
          </a:p>
          <a:p>
            <a:pPr marL="180000" indent="-457200" algn="just">
              <a:buClr>
                <a:schemeClr val="accent1">
                  <a:lumMod val="75000"/>
                </a:schemeClr>
              </a:buClr>
            </a:pPr>
            <a:r>
              <a:rPr lang="en-US" sz="1100" dirty="0">
                <a:effectLst/>
                <a:latin typeface="Times New Roman" panose="02020603050405020304" pitchFamily="18" charset="0"/>
                <a:ea typeface="Calibri" panose="020F0502020204030204" pitchFamily="34" charset="0"/>
              </a:rPr>
              <a:t>     Capable of performing data importation and exportation amidst the SDN Controllers as well as performing state monitoring aiming to ensure whether the SDN Controller is in UP state or send a notification for a takeover for the appropriate set of forwarded components.</a:t>
            </a:r>
            <a:endParaRPr lang="el-GR" sz="1000" dirty="0"/>
          </a:p>
        </p:txBody>
      </p:sp>
      <p:sp>
        <p:nvSpPr>
          <p:cNvPr id="39" name="TextBox 38">
            <a:extLst>
              <a:ext uri="{FF2B5EF4-FFF2-40B4-BE49-F238E27FC236}">
                <a16:creationId xmlns:a16="http://schemas.microsoft.com/office/drawing/2014/main" id="{0B9E9CC9-8CE5-916E-1DF6-213ABD03C7A2}"/>
              </a:ext>
            </a:extLst>
          </p:cNvPr>
          <p:cNvSpPr txBox="1"/>
          <p:nvPr/>
        </p:nvSpPr>
        <p:spPr>
          <a:xfrm>
            <a:off x="6087089" y="2722304"/>
            <a:ext cx="1591192" cy="230832"/>
          </a:xfrm>
          <a:prstGeom prst="rect">
            <a:avLst/>
          </a:prstGeom>
          <a:noFill/>
        </p:spPr>
        <p:txBody>
          <a:bodyPr wrap="square" rtlCol="0">
            <a:spAutoFit/>
          </a:bodyPr>
          <a:lstStyle/>
          <a:p>
            <a:pPr algn="ctr"/>
            <a:r>
              <a:rPr lang="en-US" sz="900" b="1" dirty="0">
                <a:solidFill>
                  <a:schemeClr val="tx2">
                    <a:lumMod val="20000"/>
                    <a:lumOff val="80000"/>
                  </a:schemeClr>
                </a:solidFill>
                <a:latin typeface="Times New Roman" panose="02020603050405020304" pitchFamily="18" charset="0"/>
                <a:cs typeface="Times New Roman" panose="02020603050405020304" pitchFamily="18" charset="0"/>
              </a:rPr>
              <a:t>Performance - Measurement</a:t>
            </a:r>
            <a:endParaRPr lang="el-GR" sz="900" b="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218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39"/>
          <p:cNvSpPr txBox="1">
            <a:spLocks noGrp="1"/>
          </p:cNvSpPr>
          <p:nvPr>
            <p:ph type="title"/>
          </p:nvPr>
        </p:nvSpPr>
        <p:spPr>
          <a:xfrm>
            <a:off x="222595" y="2860691"/>
            <a:ext cx="5115000" cy="10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tx1"/>
                </a:solidFill>
                <a:uFill>
                  <a:noFill/>
                </a:uFill>
                <a:latin typeface="Times New Roman" panose="02020603050405020304" pitchFamily="18" charset="0"/>
                <a:ea typeface="Roboto Mono SemiBold"/>
                <a:cs typeface="Times New Roman" panose="02020603050405020304" pitchFamily="18" charset="0"/>
                <a:sym typeface="Roboto Mono SemiBold"/>
              </a:rPr>
              <a:t>SDN – Network Security Vulnerabilities </a:t>
            </a:r>
            <a:endParaRPr lang="en-US" sz="3200" dirty="0">
              <a:solidFill>
                <a:schemeClr val="tx1"/>
              </a:solidFill>
              <a:latin typeface="Times New Roman" panose="02020603050405020304" pitchFamily="18" charset="0"/>
              <a:ea typeface="Roboto Mono SemiBold"/>
              <a:cs typeface="Times New Roman" panose="02020603050405020304" pitchFamily="18" charset="0"/>
              <a:sym typeface="Roboto Mono SemiBold"/>
            </a:endParaRPr>
          </a:p>
        </p:txBody>
      </p:sp>
      <p:sp>
        <p:nvSpPr>
          <p:cNvPr id="2362" name="Google Shape;2362;p39"/>
          <p:cNvSpPr txBox="1">
            <a:spLocks noGrp="1"/>
          </p:cNvSpPr>
          <p:nvPr>
            <p:ph type="title" idx="2"/>
          </p:nvPr>
        </p:nvSpPr>
        <p:spPr>
          <a:xfrm>
            <a:off x="709618" y="1328925"/>
            <a:ext cx="1626600"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lumMod val="50000"/>
                  </a:schemeClr>
                </a:solidFill>
                <a:latin typeface="Times New Roman" panose="02020603050405020304" pitchFamily="18" charset="0"/>
                <a:cs typeface="Times New Roman" panose="02020603050405020304" pitchFamily="18" charset="0"/>
              </a:rPr>
              <a:t>04</a:t>
            </a:r>
            <a:endParaRPr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2363" name="Google Shape;2363;p39"/>
          <p:cNvCxnSpPr>
            <a:cxnSpLocks/>
          </p:cNvCxnSpPr>
          <p:nvPr/>
        </p:nvCxnSpPr>
        <p:spPr>
          <a:xfrm flipH="1">
            <a:off x="0" y="2674034"/>
            <a:ext cx="5021943" cy="0"/>
          </a:xfrm>
          <a:prstGeom prst="straightConnector1">
            <a:avLst/>
          </a:prstGeom>
          <a:noFill/>
          <a:ln w="9525" cap="flat" cmpd="sng">
            <a:solidFill>
              <a:schemeClr val="dk1"/>
            </a:solidFill>
            <a:prstDash val="solid"/>
            <a:round/>
            <a:headEnd type="none" w="med" len="med"/>
            <a:tailEnd type="none" w="med" len="med"/>
          </a:ln>
        </p:spPr>
      </p:cxnSp>
      <p:grpSp>
        <p:nvGrpSpPr>
          <p:cNvPr id="2365" name="Google Shape;2365;p39"/>
          <p:cNvGrpSpPr/>
          <p:nvPr/>
        </p:nvGrpSpPr>
        <p:grpSpPr>
          <a:xfrm rot="5400000">
            <a:off x="1814964" y="-1292741"/>
            <a:ext cx="3689134" cy="3227984"/>
            <a:chOff x="1067625" y="-1658125"/>
            <a:chExt cx="2887550" cy="2526600"/>
          </a:xfrm>
        </p:grpSpPr>
        <p:sp>
          <p:nvSpPr>
            <p:cNvPr id="2366" name="Google Shape;2366;p39"/>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7" name="Google Shape;2367;p39"/>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8" name="Google Shape;2368;p39"/>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9" name="Google Shape;2369;p39"/>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0" name="Google Shape;2370;p39"/>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1" name="Google Shape;2371;p39"/>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14" name="Picture Placeholder 13" descr="A person wearing a mask and using a computer&#10;&#10;Description automatically generated">
            <a:extLst>
              <a:ext uri="{FF2B5EF4-FFF2-40B4-BE49-F238E27FC236}">
                <a16:creationId xmlns:a16="http://schemas.microsoft.com/office/drawing/2014/main" id="{B677561A-1980-EFF4-9791-191C4C65C1FF}"/>
              </a:ext>
            </a:extLst>
          </p:cNvPr>
          <p:cNvPicPr>
            <a:picLocks noGrp="1" noChangeAspect="1"/>
          </p:cNvPicPr>
          <p:nvPr>
            <p:ph type="pic" idx="3"/>
          </p:nvPr>
        </p:nvPicPr>
        <p:blipFill>
          <a:blip r:embed="rId3"/>
          <a:srcRect l="14785" r="14785"/>
          <a:stretch>
            <a:fillRect/>
          </a:stretch>
        </p:blipFill>
        <p:spPr/>
      </p:pic>
    </p:spTree>
    <p:extLst>
      <p:ext uri="{BB962C8B-B14F-4D97-AF65-F5344CB8AC3E}">
        <p14:creationId xmlns:p14="http://schemas.microsoft.com/office/powerpoint/2010/main" val="134124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62"/>
                                        </p:tgtEl>
                                        <p:attrNameLst>
                                          <p:attrName>style.visibility</p:attrName>
                                        </p:attrNameLst>
                                      </p:cBhvr>
                                      <p:to>
                                        <p:strVal val="visible"/>
                                      </p:to>
                                    </p:set>
                                    <p:animEffect transition="in" filter="fade">
                                      <p:cBhvr>
                                        <p:cTn id="7" dur="750"/>
                                        <p:tgtEl>
                                          <p:spTgt spid="2362"/>
                                        </p:tgtEl>
                                      </p:cBhvr>
                                    </p:animEffect>
                                    <p:anim calcmode="lin" valueType="num">
                                      <p:cBhvr>
                                        <p:cTn id="8" dur="750" fill="hold"/>
                                        <p:tgtEl>
                                          <p:spTgt spid="2362"/>
                                        </p:tgtEl>
                                        <p:attrNameLst>
                                          <p:attrName>ppt_x</p:attrName>
                                        </p:attrNameLst>
                                      </p:cBhvr>
                                      <p:tavLst>
                                        <p:tav tm="0">
                                          <p:val>
                                            <p:strVal val="#ppt_x"/>
                                          </p:val>
                                        </p:tav>
                                        <p:tav tm="100000">
                                          <p:val>
                                            <p:strVal val="#ppt_x"/>
                                          </p:val>
                                        </p:tav>
                                      </p:tavLst>
                                    </p:anim>
                                    <p:anim calcmode="lin" valueType="num">
                                      <p:cBhvr>
                                        <p:cTn id="9" dur="750" fill="hold"/>
                                        <p:tgtEl>
                                          <p:spTgt spid="23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63"/>
                                        </p:tgtEl>
                                        <p:attrNameLst>
                                          <p:attrName>style.visibility</p:attrName>
                                        </p:attrNameLst>
                                      </p:cBhvr>
                                      <p:to>
                                        <p:strVal val="visible"/>
                                      </p:to>
                                    </p:set>
                                    <p:animEffect transition="in" filter="fade">
                                      <p:cBhvr>
                                        <p:cTn id="12" dur="750"/>
                                        <p:tgtEl>
                                          <p:spTgt spid="2363"/>
                                        </p:tgtEl>
                                      </p:cBhvr>
                                    </p:animEffect>
                                    <p:anim calcmode="lin" valueType="num">
                                      <p:cBhvr>
                                        <p:cTn id="13" dur="750" fill="hold"/>
                                        <p:tgtEl>
                                          <p:spTgt spid="2363"/>
                                        </p:tgtEl>
                                        <p:attrNameLst>
                                          <p:attrName>ppt_x</p:attrName>
                                        </p:attrNameLst>
                                      </p:cBhvr>
                                      <p:tavLst>
                                        <p:tav tm="0">
                                          <p:val>
                                            <p:strVal val="#ppt_x"/>
                                          </p:val>
                                        </p:tav>
                                        <p:tav tm="100000">
                                          <p:val>
                                            <p:strVal val="#ppt_x"/>
                                          </p:val>
                                        </p:tav>
                                      </p:tavLst>
                                    </p:anim>
                                    <p:anim calcmode="lin" valueType="num">
                                      <p:cBhvr>
                                        <p:cTn id="14" dur="750" fill="hold"/>
                                        <p:tgtEl>
                                          <p:spTgt spid="236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61"/>
                                        </p:tgtEl>
                                        <p:attrNameLst>
                                          <p:attrName>style.visibility</p:attrName>
                                        </p:attrNameLst>
                                      </p:cBhvr>
                                      <p:to>
                                        <p:strVal val="visible"/>
                                      </p:to>
                                    </p:set>
                                    <p:animEffect transition="in" filter="fade">
                                      <p:cBhvr>
                                        <p:cTn id="17" dur="750"/>
                                        <p:tgtEl>
                                          <p:spTgt spid="2361"/>
                                        </p:tgtEl>
                                      </p:cBhvr>
                                    </p:animEffect>
                                    <p:anim calcmode="lin" valueType="num">
                                      <p:cBhvr>
                                        <p:cTn id="18" dur="750" fill="hold"/>
                                        <p:tgtEl>
                                          <p:spTgt spid="2361"/>
                                        </p:tgtEl>
                                        <p:attrNameLst>
                                          <p:attrName>ppt_x</p:attrName>
                                        </p:attrNameLst>
                                      </p:cBhvr>
                                      <p:tavLst>
                                        <p:tav tm="0">
                                          <p:val>
                                            <p:strVal val="#ppt_x"/>
                                          </p:val>
                                        </p:tav>
                                        <p:tav tm="100000">
                                          <p:val>
                                            <p:strVal val="#ppt_x"/>
                                          </p:val>
                                        </p:tav>
                                      </p:tavLst>
                                    </p:anim>
                                    <p:anim calcmode="lin" valueType="num">
                                      <p:cBhvr>
                                        <p:cTn id="19" dur="750" fill="hold"/>
                                        <p:tgtEl>
                                          <p:spTgt spid="236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750"/>
                                        <p:tgtEl>
                                          <p:spTgt spid="14"/>
                                        </p:tgtEl>
                                      </p:cBhvr>
                                    </p:animEffect>
                                    <p:anim calcmode="lin" valueType="num">
                                      <p:cBhvr>
                                        <p:cTn id="23" dur="750" fill="hold"/>
                                        <p:tgtEl>
                                          <p:spTgt spid="14"/>
                                        </p:tgtEl>
                                        <p:attrNameLst>
                                          <p:attrName>ppt_x</p:attrName>
                                        </p:attrNameLst>
                                      </p:cBhvr>
                                      <p:tavLst>
                                        <p:tav tm="0">
                                          <p:val>
                                            <p:strVal val="#ppt_x"/>
                                          </p:val>
                                        </p:tav>
                                        <p:tav tm="100000">
                                          <p:val>
                                            <p:strVal val="#ppt_x"/>
                                          </p:val>
                                        </p:tav>
                                      </p:tavLst>
                                    </p:anim>
                                    <p:anim calcmode="lin" valueType="num">
                                      <p:cBhvr>
                                        <p:cTn id="24"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 grpId="0"/>
      <p:bldP spid="23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3DC01098-F53D-2217-C715-616978E4C985}"/>
              </a:ext>
            </a:extLst>
          </p:cNvPr>
          <p:cNvSpPr txBox="1">
            <a:spLocks noGrp="1"/>
          </p:cNvSpPr>
          <p:nvPr>
            <p:ph type="title"/>
          </p:nvPr>
        </p:nvSpPr>
        <p:spPr>
          <a:xfrm>
            <a:off x="1036756" y="105234"/>
            <a:ext cx="7070488" cy="4350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u="dbl" dirty="0">
                <a:latin typeface="Times New Roman" panose="02020603050405020304" pitchFamily="18" charset="0"/>
                <a:cs typeface="Times New Roman" panose="02020603050405020304" pitchFamily="18" charset="0"/>
              </a:rPr>
              <a:t>SDN – Susceptibility – </a:t>
            </a:r>
            <a:r>
              <a:rPr lang="en-US" sz="2000" u="dbl" dirty="0">
                <a:effectLst/>
                <a:latin typeface="Times New Roman" panose="02020603050405020304" pitchFamily="18" charset="0"/>
                <a:ea typeface="Calibri" panose="020F0502020204030204" pitchFamily="34" charset="0"/>
              </a:rPr>
              <a:t>Software-Defined Network Controllers  </a:t>
            </a:r>
            <a:r>
              <a:rPr lang="en" sz="2400" u="dbl" dirty="0">
                <a:latin typeface="Times New Roman" panose="02020603050405020304" pitchFamily="18" charset="0"/>
                <a:cs typeface="Times New Roman" panose="02020603050405020304" pitchFamily="18" charset="0"/>
              </a:rPr>
              <a:t> </a:t>
            </a:r>
            <a:endParaRPr sz="2000" u="dbl" dirty="0">
              <a:latin typeface="Times New Roman" panose="02020603050405020304" pitchFamily="18" charset="0"/>
              <a:cs typeface="Times New Roman" panose="02020603050405020304" pitchFamily="18" charset="0"/>
            </a:endParaRPr>
          </a:p>
        </p:txBody>
      </p:sp>
      <p:pic>
        <p:nvPicPr>
          <p:cNvPr id="6" name="Picture 5" descr="A black and grey device with a circle and buttons&#10;&#10;Description automatically generated with medium confidence">
            <a:extLst>
              <a:ext uri="{FF2B5EF4-FFF2-40B4-BE49-F238E27FC236}">
                <a16:creationId xmlns:a16="http://schemas.microsoft.com/office/drawing/2014/main" id="{AF167002-F90E-BB16-BA46-2B60C26E7254}"/>
              </a:ext>
            </a:extLst>
          </p:cNvPr>
          <p:cNvPicPr>
            <a:picLocks noChangeAspect="1"/>
          </p:cNvPicPr>
          <p:nvPr/>
        </p:nvPicPr>
        <p:blipFill>
          <a:blip r:embed="rId2">
            <a:alphaModFix amt="12000"/>
          </a:blip>
          <a:stretch>
            <a:fillRect/>
          </a:stretch>
        </p:blipFill>
        <p:spPr>
          <a:xfrm rot="20039863">
            <a:off x="447107" y="798639"/>
            <a:ext cx="2652008" cy="2652008"/>
          </a:xfrm>
          <a:prstGeom prst="rect">
            <a:avLst/>
          </a:prstGeom>
        </p:spPr>
      </p:pic>
      <p:pic>
        <p:nvPicPr>
          <p:cNvPr id="7" name="Picture 6" descr="A black and grey device with a circle and buttons&#10;&#10;Description automatically generated with medium confidence">
            <a:extLst>
              <a:ext uri="{FF2B5EF4-FFF2-40B4-BE49-F238E27FC236}">
                <a16:creationId xmlns:a16="http://schemas.microsoft.com/office/drawing/2014/main" id="{727F317D-BEA9-7250-84EE-96921AE46712}"/>
              </a:ext>
            </a:extLst>
          </p:cNvPr>
          <p:cNvPicPr>
            <a:picLocks noChangeAspect="1"/>
          </p:cNvPicPr>
          <p:nvPr/>
        </p:nvPicPr>
        <p:blipFill>
          <a:blip r:embed="rId2">
            <a:alphaModFix amt="12000"/>
          </a:blip>
          <a:stretch>
            <a:fillRect/>
          </a:stretch>
        </p:blipFill>
        <p:spPr>
          <a:xfrm rot="19600691">
            <a:off x="5443969" y="1764609"/>
            <a:ext cx="2652008" cy="2652008"/>
          </a:xfrm>
          <a:prstGeom prst="rect">
            <a:avLst/>
          </a:prstGeom>
        </p:spPr>
      </p:pic>
      <p:graphicFrame>
        <p:nvGraphicFramePr>
          <p:cNvPr id="8" name="Google Shape;2324;p35">
            <a:extLst>
              <a:ext uri="{FF2B5EF4-FFF2-40B4-BE49-F238E27FC236}">
                <a16:creationId xmlns:a16="http://schemas.microsoft.com/office/drawing/2014/main" id="{5B0E86AF-370B-26FC-3162-0660530B0587}"/>
              </a:ext>
            </a:extLst>
          </p:cNvPr>
          <p:cNvGraphicFramePr/>
          <p:nvPr>
            <p:extLst>
              <p:ext uri="{D42A27DB-BD31-4B8C-83A1-F6EECF244321}">
                <p14:modId xmlns:p14="http://schemas.microsoft.com/office/powerpoint/2010/main" val="4145717272"/>
              </p:ext>
            </p:extLst>
          </p:nvPr>
        </p:nvGraphicFramePr>
        <p:xfrm>
          <a:off x="281660" y="1143075"/>
          <a:ext cx="8580680" cy="3002130"/>
        </p:xfrm>
        <a:graphic>
          <a:graphicData uri="http://schemas.openxmlformats.org/drawingml/2006/table">
            <a:tbl>
              <a:tblPr>
                <a:noFill/>
                <a:tableStyleId>{0EDBBA50-E11F-45FA-99B0-819E4B204DDD}</a:tableStyleId>
              </a:tblPr>
              <a:tblGrid>
                <a:gridCol w="3863122">
                  <a:extLst>
                    <a:ext uri="{9D8B030D-6E8A-4147-A177-3AD203B41FA5}">
                      <a16:colId xmlns:a16="http://schemas.microsoft.com/office/drawing/2014/main" val="20000"/>
                    </a:ext>
                  </a:extLst>
                </a:gridCol>
                <a:gridCol w="4717558">
                  <a:extLst>
                    <a:ext uri="{9D8B030D-6E8A-4147-A177-3AD203B41FA5}">
                      <a16:colId xmlns:a16="http://schemas.microsoft.com/office/drawing/2014/main" val="20001"/>
                    </a:ext>
                  </a:extLst>
                </a:gridCol>
              </a:tblGrid>
              <a:tr h="342045">
                <a:tc>
                  <a:txBody>
                    <a:bodyPr/>
                    <a:lstStyle/>
                    <a:p>
                      <a:pPr marL="0" lvl="0" indent="0" algn="l" rtl="0">
                        <a:spcBef>
                          <a:spcPts val="0"/>
                        </a:spcBef>
                        <a:spcAft>
                          <a:spcPts val="0"/>
                        </a:spcAft>
                        <a:buNone/>
                      </a:pPr>
                      <a:r>
                        <a:rPr lang="en-US" sz="1100" b="1" u="sng" baseline="0" dirty="0">
                          <a:solidFill>
                            <a:schemeClr val="bg2">
                              <a:lumMod val="75000"/>
                            </a:schemeClr>
                          </a:solidFill>
                          <a:latin typeface="Times New Roman" panose="02020603050405020304" pitchFamily="18" charset="0"/>
                          <a:ea typeface="Roboto Mono SemiBold"/>
                          <a:cs typeface="Times New Roman" panose="02020603050405020304" pitchFamily="18" charset="0"/>
                          <a:sym typeface="Roboto Mono SemiBold"/>
                        </a:rPr>
                        <a:t>Vulnerabilities</a:t>
                      </a:r>
                      <a:endParaRPr sz="1100" b="1" u="sng" baseline="0" dirty="0">
                        <a:solidFill>
                          <a:schemeClr val="bg2">
                            <a:lumMod val="75000"/>
                          </a:schemeClr>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alpha val="57000"/>
                      </a:schemeClr>
                    </a:solidFill>
                  </a:tcPr>
                </a:tc>
                <a:tc>
                  <a:txBody>
                    <a:bodyPr/>
                    <a:lstStyle/>
                    <a:p>
                      <a:pPr marL="152550" marR="0" lvl="0" indent="0"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kumimoji="0" lang="en-US"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rPr>
                        <a:t>Consequences – Adverse Effects</a:t>
                      </a:r>
                      <a:endParaRPr kumimoji="0" lang="el-GR"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alpha val="57000"/>
                      </a:schemeClr>
                    </a:solidFill>
                  </a:tcPr>
                </a:tc>
                <a:extLst>
                  <a:ext uri="{0D108BD9-81ED-4DB2-BD59-A6C34878D82A}">
                    <a16:rowId xmlns:a16="http://schemas.microsoft.com/office/drawing/2014/main" val="166993983"/>
                  </a:ext>
                </a:extLst>
              </a:tr>
              <a:tr h="342045">
                <a:tc>
                  <a:txBody>
                    <a:bodyPr/>
                    <a:lstStyle/>
                    <a:p>
                      <a:pPr marL="0" lvl="0" indent="0" algn="l" rtl="0">
                        <a:spcBef>
                          <a:spcPts val="0"/>
                        </a:spcBef>
                        <a:spcAft>
                          <a:spcPts val="0"/>
                        </a:spcAft>
                        <a:buNone/>
                      </a:pPr>
                      <a:r>
                        <a:rPr kumimoji="0" lang="el-GR" altLang="el-GR" sz="1100" b="1" i="0" u="none" strike="noStrike" cap="none" normalizeH="0" dirty="0">
                          <a:ln>
                            <a:noFill/>
                          </a:ln>
                          <a:solidFill>
                            <a:srgbClr val="C00000"/>
                          </a:solidFill>
                          <a:effectLst/>
                          <a:latin typeface="Times New Roman" panose="02020603050405020304" pitchFamily="18" charset="0"/>
                          <a:cs typeface="Times New Roman" panose="02020603050405020304" pitchFamily="18" charset="0"/>
                        </a:rPr>
                        <a:t>SDN (Software-Defined Network) controllers manage key network operations </a:t>
                      </a:r>
                      <a:endParaRPr sz="1100" b="1" u="none" baseline="0" dirty="0">
                        <a:solidFill>
                          <a:srgbClr val="C00000"/>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tc>
                  <a:txBody>
                    <a:bodyPr/>
                    <a:lstStyle/>
                    <a:p>
                      <a:pPr marL="152550" marR="0" lvl="0" indent="0"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Routing</a:t>
                      </a:r>
                      <a:r>
                        <a:rPr kumimoji="0" lang="en-US"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Packet forwarding rules</a:t>
                      </a:r>
                      <a:r>
                        <a:rPr kumimoji="0" lang="en-US"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monitoring</a:t>
                      </a:r>
                      <a:r>
                        <a:rPr kumimoji="0" lang="en-US"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Information gathering</a:t>
                      </a:r>
                      <a:r>
                        <a:rPr kumimoji="0" lang="en-US"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Configuration of the networking environment</a:t>
                      </a:r>
                      <a:r>
                        <a:rPr kumimoji="0" lang="en-US"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l-GR" sz="1050" b="0" i="0" u="none" strike="noStrike" cap="none" normalizeH="0" baseline="0" dirty="0">
                          <a:ln>
                            <a:noFill/>
                          </a:ln>
                          <a:solidFill>
                            <a:srgbClr val="495F70"/>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Severely are the main target for malicious actors</a:t>
                      </a:r>
                      <a:endPar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0"/>
                  </a:ext>
                </a:extLst>
              </a:tr>
              <a:tr h="638833">
                <a:tc>
                  <a:txBody>
                    <a:bodyPr/>
                    <a:lstStyle/>
                    <a:p>
                      <a:pPr marL="0" lvl="0" indent="0" algn="l" rtl="0">
                        <a:spcBef>
                          <a:spcPts val="0"/>
                        </a:spcBef>
                        <a:spcAft>
                          <a:spcPts val="0"/>
                        </a:spcAft>
                        <a:buNone/>
                      </a:pPr>
                      <a:r>
                        <a:rPr kumimoji="0" lang="el-GR" altLang="el-GR" sz="1100" b="1" i="0" u="none" strike="noStrike" cap="none" normalizeH="0" dirty="0">
                          <a:ln>
                            <a:noFill/>
                          </a:ln>
                          <a:solidFill>
                            <a:srgbClr val="C00000"/>
                          </a:solidFill>
                          <a:effectLst/>
                          <a:latin typeface="Times New Roman" panose="02020603050405020304" pitchFamily="18" charset="0"/>
                          <a:cs typeface="Times New Roman" panose="02020603050405020304" pitchFamily="18" charset="0"/>
                        </a:rPr>
                        <a:t>Centralized control through a single SDN controller creates a limited but vulnerable target for attackers</a:t>
                      </a:r>
                      <a:endParaRPr sz="1100" b="1" u="none" dirty="0">
                        <a:solidFill>
                          <a:srgbClr val="C00000"/>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152550" marR="0" lvl="0" indent="0" algn="l"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Easier for attackers to exploit and impact the network due to a single point of control</a:t>
                      </a:r>
                      <a:r>
                        <a:rPr kumimoji="0" lang="en-US" altLang="el-GR" sz="105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a:t>
                      </a:r>
                      <a:r>
                        <a:rPr kumimoji="0" lang="en-US" altLang="el-GR" sz="105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the controller is compromised, the entire SDN domain can be negatively affected</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485100592"/>
                  </a:ext>
                </a:extLst>
              </a:tr>
              <a:tr h="638833">
                <a:tc>
                  <a:txBody>
                    <a:bodyPr/>
                    <a:lstStyle/>
                    <a:p>
                      <a:pPr marL="0" marR="0" lvl="0" indent="0" algn="l" defTabSz="914400" rtl="0" eaLnBrk="0" fontAlgn="base" latinLnBrk="0" hangingPunct="0">
                        <a:lnSpc>
                          <a:spcPct val="100000"/>
                        </a:lnSpc>
                        <a:spcBef>
                          <a:spcPct val="0"/>
                        </a:spcBef>
                        <a:spcAft>
                          <a:spcPts val="600"/>
                        </a:spcAft>
                        <a:buClr>
                          <a:schemeClr val="accent1">
                            <a:lumMod val="50000"/>
                          </a:schemeClr>
                        </a:buClr>
                        <a:buSzTx/>
                        <a:buFont typeface="Wingdings" panose="05000000000000000000" pitchFamily="2" charset="2"/>
                        <a:buNone/>
                        <a:tabLst/>
                      </a:pPr>
                      <a:r>
                        <a:rPr kumimoji="0" lang="el-GR" altLang="el-GR" sz="1100" b="1" i="0" u="none" strike="noStrike" cap="none" normalizeH="0" dirty="0">
                          <a:ln>
                            <a:noFill/>
                          </a:ln>
                          <a:solidFill>
                            <a:srgbClr val="C00000"/>
                          </a:solidFill>
                          <a:effectLst/>
                          <a:latin typeface="Times New Roman" panose="02020603050405020304" pitchFamily="18" charset="0"/>
                          <a:cs typeface="Times New Roman" panose="02020603050405020304" pitchFamily="18" charset="0"/>
                        </a:rPr>
                        <a:t>A single SDN controller setup poses a risk of becoming a single point of failure (SPOF)</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tc>
                  <a:txBody>
                    <a:bodyPr/>
                    <a:lstStyle/>
                    <a:p>
                      <a:pPr marL="152550" marR="0" lvl="0" indent="0" algn="l"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Malicious attacks like UDP flooding or DNS poisoning can quickly overwhelm the controller</a:t>
                      </a:r>
                      <a:r>
                        <a:rPr kumimoji="0" lang="en-US"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l-GR" sz="105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drops rapidly, and network functions may cease entirely if the controller is incapacitated</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1"/>
                  </a:ext>
                </a:extLst>
              </a:tr>
              <a:tr h="337760">
                <a:tc>
                  <a:txBody>
                    <a:bodyPr/>
                    <a:lstStyle/>
                    <a:p>
                      <a:pPr marL="0" lvl="0" indent="0" algn="l" rtl="0">
                        <a:spcBef>
                          <a:spcPts val="0"/>
                        </a:spcBef>
                        <a:spcAft>
                          <a:spcPts val="0"/>
                        </a:spcAft>
                        <a:buNone/>
                      </a:pPr>
                      <a:r>
                        <a:rPr kumimoji="0" lang="el-GR" altLang="el-GR" sz="1100" b="1" i="0" u="none" strike="noStrike" cap="none" normalizeH="0" dirty="0">
                          <a:ln>
                            <a:noFill/>
                          </a:ln>
                          <a:solidFill>
                            <a:srgbClr val="C00000"/>
                          </a:solidFill>
                          <a:effectLst/>
                          <a:latin typeface="Times New Roman" panose="02020603050405020304" pitchFamily="18" charset="0"/>
                          <a:cs typeface="Times New Roman" panose="02020603050405020304" pitchFamily="18" charset="0"/>
                        </a:rPr>
                        <a:t>In multi-controller SDN environments, communication between controllers is necessary to maintain network stability</a:t>
                      </a:r>
                      <a:endParaRPr sz="1100" b="1" u="none" dirty="0">
                        <a:solidFill>
                          <a:srgbClr val="C00000"/>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152550" marR="0" lvl="0" indent="0" algn="l"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Without security protocols (e.g., TLS/SSL), data packets exchanged among controllers are vulnerable</a:t>
                      </a:r>
                      <a:r>
                        <a:rPr kumimoji="0" lang="en-US"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l-GR" sz="1050" b="0" i="0" u="none" strike="noStrike" cap="none" normalizeH="0" baseline="0" dirty="0">
                          <a:ln>
                            <a:noFill/>
                          </a:ln>
                          <a:solidFill>
                            <a:srgbClr val="495F70"/>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Interception methods, such as packet sniffing, allow attackers to gather critical information from these communications</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385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80;p40">
            <a:extLst>
              <a:ext uri="{FF2B5EF4-FFF2-40B4-BE49-F238E27FC236}">
                <a16:creationId xmlns:a16="http://schemas.microsoft.com/office/drawing/2014/main" id="{8CF552AD-36C5-B804-BC20-F0B4DC0D2EE2}"/>
              </a:ext>
            </a:extLst>
          </p:cNvPr>
          <p:cNvSpPr txBox="1">
            <a:spLocks noGrp="1"/>
          </p:cNvSpPr>
          <p:nvPr>
            <p:ph type="title"/>
          </p:nvPr>
        </p:nvSpPr>
        <p:spPr>
          <a:xfrm>
            <a:off x="1324004" y="105234"/>
            <a:ext cx="6495992" cy="8239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u="dbl" dirty="0">
                <a:latin typeface="Times New Roman" panose="02020603050405020304" pitchFamily="18" charset="0"/>
                <a:cs typeface="Times New Roman" panose="02020603050405020304" pitchFamily="18" charset="0"/>
              </a:rPr>
              <a:t>SDN – Susceptibility – </a:t>
            </a:r>
            <a:r>
              <a:rPr lang="en-US" sz="2000" u="dbl" dirty="0">
                <a:effectLst/>
                <a:latin typeface="Times New Roman" panose="02020603050405020304" pitchFamily="18" charset="0"/>
                <a:ea typeface="Calibri" panose="020F0502020204030204" pitchFamily="34" charset="0"/>
              </a:rPr>
              <a:t>Open Nature of Application Programmable Interface (API)</a:t>
            </a:r>
            <a:endParaRPr sz="2000" u="dbl" dirty="0">
              <a:latin typeface="Times New Roman" panose="02020603050405020304" pitchFamily="18" charset="0"/>
              <a:cs typeface="Times New Roman" panose="02020603050405020304" pitchFamily="18" charset="0"/>
            </a:endParaRPr>
          </a:p>
        </p:txBody>
      </p:sp>
      <p:pic>
        <p:nvPicPr>
          <p:cNvPr id="7" name="Picture 6" descr="A computer screen shot of a computer&#10;&#10;Description automatically generated">
            <a:extLst>
              <a:ext uri="{FF2B5EF4-FFF2-40B4-BE49-F238E27FC236}">
                <a16:creationId xmlns:a16="http://schemas.microsoft.com/office/drawing/2014/main" id="{189BDF9A-D994-D620-A7C0-F7D29D855FF6}"/>
              </a:ext>
            </a:extLst>
          </p:cNvPr>
          <p:cNvPicPr>
            <a:picLocks noChangeAspect="1"/>
          </p:cNvPicPr>
          <p:nvPr/>
        </p:nvPicPr>
        <p:blipFill>
          <a:blip r:embed="rId2">
            <a:alphaModFix amt="8000"/>
          </a:blip>
          <a:srcRect t="27401"/>
          <a:stretch/>
        </p:blipFill>
        <p:spPr>
          <a:xfrm>
            <a:off x="400689" y="806726"/>
            <a:ext cx="1846629" cy="1340643"/>
          </a:xfrm>
          <a:prstGeom prst="rect">
            <a:avLst/>
          </a:prstGeom>
        </p:spPr>
      </p:pic>
      <p:pic>
        <p:nvPicPr>
          <p:cNvPr id="8" name="Picture 7" descr="A computer screen shot of a computer&#10;&#10;Description automatically generated">
            <a:extLst>
              <a:ext uri="{FF2B5EF4-FFF2-40B4-BE49-F238E27FC236}">
                <a16:creationId xmlns:a16="http://schemas.microsoft.com/office/drawing/2014/main" id="{D5F8E409-6FBA-A9D2-2729-0082126311BB}"/>
              </a:ext>
            </a:extLst>
          </p:cNvPr>
          <p:cNvPicPr>
            <a:picLocks noChangeAspect="1"/>
          </p:cNvPicPr>
          <p:nvPr/>
        </p:nvPicPr>
        <p:blipFill>
          <a:blip r:embed="rId2">
            <a:alphaModFix amt="8000"/>
          </a:blip>
          <a:srcRect t="27401"/>
          <a:stretch/>
        </p:blipFill>
        <p:spPr>
          <a:xfrm>
            <a:off x="2245983" y="2413804"/>
            <a:ext cx="2751690" cy="1997712"/>
          </a:xfrm>
          <a:prstGeom prst="rect">
            <a:avLst/>
          </a:prstGeom>
        </p:spPr>
      </p:pic>
      <p:pic>
        <p:nvPicPr>
          <p:cNvPr id="9" name="Picture 8" descr="A computer screen shot of a computer&#10;&#10;Description automatically generated">
            <a:extLst>
              <a:ext uri="{FF2B5EF4-FFF2-40B4-BE49-F238E27FC236}">
                <a16:creationId xmlns:a16="http://schemas.microsoft.com/office/drawing/2014/main" id="{6D9FA34B-982A-882F-BFF9-BD2C708E0481}"/>
              </a:ext>
            </a:extLst>
          </p:cNvPr>
          <p:cNvPicPr>
            <a:picLocks noChangeAspect="1"/>
          </p:cNvPicPr>
          <p:nvPr/>
        </p:nvPicPr>
        <p:blipFill>
          <a:blip r:embed="rId2">
            <a:alphaModFix amt="8000"/>
          </a:blip>
          <a:srcRect t="27401"/>
          <a:stretch/>
        </p:blipFill>
        <p:spPr>
          <a:xfrm>
            <a:off x="4997673" y="929146"/>
            <a:ext cx="1846629" cy="1340643"/>
          </a:xfrm>
          <a:prstGeom prst="rect">
            <a:avLst/>
          </a:prstGeom>
        </p:spPr>
      </p:pic>
      <p:pic>
        <p:nvPicPr>
          <p:cNvPr id="10" name="Picture 9" descr="A computer screen shot of a computer&#10;&#10;Description automatically generated">
            <a:extLst>
              <a:ext uri="{FF2B5EF4-FFF2-40B4-BE49-F238E27FC236}">
                <a16:creationId xmlns:a16="http://schemas.microsoft.com/office/drawing/2014/main" id="{932A6865-9C08-80EA-76FD-E1551AD0D65F}"/>
              </a:ext>
            </a:extLst>
          </p:cNvPr>
          <p:cNvPicPr>
            <a:picLocks noChangeAspect="1"/>
          </p:cNvPicPr>
          <p:nvPr/>
        </p:nvPicPr>
        <p:blipFill>
          <a:blip r:embed="rId2">
            <a:alphaModFix amt="8000"/>
          </a:blip>
          <a:srcRect t="27401"/>
          <a:stretch/>
        </p:blipFill>
        <p:spPr>
          <a:xfrm>
            <a:off x="6533646" y="3014020"/>
            <a:ext cx="1846629" cy="1340643"/>
          </a:xfrm>
          <a:prstGeom prst="rect">
            <a:avLst/>
          </a:prstGeom>
        </p:spPr>
      </p:pic>
      <p:sp>
        <p:nvSpPr>
          <p:cNvPr id="13" name="Rectangle 2">
            <a:extLst>
              <a:ext uri="{FF2B5EF4-FFF2-40B4-BE49-F238E27FC236}">
                <a16:creationId xmlns:a16="http://schemas.microsoft.com/office/drawing/2014/main" id="{370771E8-4EAD-09AD-035C-F690371EF870}"/>
              </a:ext>
            </a:extLst>
          </p:cNvPr>
          <p:cNvSpPr>
            <a:spLocks noChangeArrowheads="1"/>
          </p:cNvSpPr>
          <p:nvPr/>
        </p:nvSpPr>
        <p:spPr bwMode="auto">
          <a:xfrm>
            <a:off x="710010" y="1550957"/>
            <a:ext cx="7723980" cy="2041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400"/>
              </a:spcAft>
              <a:buClrTx/>
              <a:buSzTx/>
              <a:tabLst/>
            </a:pPr>
            <a:r>
              <a:rPr kumimoji="0" lang="el-GR" altLang="el-GR" sz="1100" b="1" i="0" u="dbl"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SDN (Software-Defined Network) architecture relies on open application programmable interfaces (APIs), making it more vulnerable to cyberattacks</a:t>
            </a:r>
            <a:r>
              <a:rPr kumimoji="0" lang="en-US" altLang="el-GR" sz="1100" b="1" i="0"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 </a:t>
            </a:r>
          </a:p>
          <a:p>
            <a:pPr marR="0" lvl="0" algn="l" defTabSz="914400" rtl="0" eaLnBrk="0" fontAlgn="base" latinLnBrk="0" hangingPunct="0">
              <a:lnSpc>
                <a:spcPct val="100000"/>
              </a:lnSpc>
              <a:spcBef>
                <a:spcPct val="0"/>
              </a:spcBef>
              <a:spcAft>
                <a:spcPts val="400"/>
              </a:spcAft>
              <a:buClrTx/>
              <a:buSzTx/>
              <a:tabLst/>
            </a:pPr>
            <a:r>
              <a:rPr lang="en-US" altLang="el-GR" sz="11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el-GR" sz="11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O</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pen APIs often expose vulnerabilities inherent in SDN software</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as a result </a:t>
            </a:r>
            <a:r>
              <a:rPr lang="en-US" altLang="el-GR" sz="1100" dirty="0">
                <a:solidFill>
                  <a:schemeClr val="tx1"/>
                </a:solidFill>
                <a:latin typeface="Times New Roman" panose="02020603050405020304" pitchFamily="18" charset="0"/>
                <a:cs typeface="Times New Roman" panose="02020603050405020304" pitchFamily="18" charset="0"/>
              </a:rPr>
              <a:t>s</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oftware vulnerabilities arise from</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Conflicting interactions </a:t>
            </a:r>
            <a:endPar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US" altLang="el-GR" sz="11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l-GR" sz="11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R</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ules among various software applications with differing goals</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&amp; </a:t>
            </a:r>
            <a:r>
              <a:rPr lang="en-US" altLang="el-GR" sz="1100" dirty="0">
                <a:solidFill>
                  <a:schemeClr val="tx1"/>
                </a:solidFill>
                <a:latin typeface="Times New Roman" panose="02020603050405020304" pitchFamily="18" charset="0"/>
                <a:cs typeface="Times New Roman" panose="02020603050405020304" pitchFamily="18" charset="0"/>
              </a:rPr>
              <a:t>t</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hese conflicts can cause inconsistent, chaotic behavior in switching devices within the SDN</a:t>
            </a:r>
            <a:endPar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400"/>
              </a:spcAft>
              <a:buClrTx/>
              <a:buSzTx/>
              <a:tabLst/>
            </a:pPr>
            <a:r>
              <a:rPr kumimoji="0" lang="el-GR" altLang="el-GR" sz="1100" b="1" i="0" u="dbl"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Cloud-based management of SDN applications adds security risks</a:t>
            </a:r>
            <a:r>
              <a:rPr kumimoji="0" lang="el-GR" altLang="el-GR" sz="1100" b="1" i="0" u="none"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ts val="400"/>
              </a:spcAft>
              <a:buClrTx/>
              <a:buSzTx/>
              <a:tabLst/>
            </a:pPr>
            <a:r>
              <a:rPr lang="en-US" altLang="el-GR" sz="11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el-GR" sz="11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SDN applications handled by cloud providers may perform unauthorized actions due to workload and cost-efficiency objectives</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R="0" lvl="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Developers lack visibility and control over these third-party-managed applications, limiting their ability to address security issues</a:t>
            </a:r>
            <a:endPar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953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anim calcmode="lin" valueType="num">
                                      <p:cBhvr>
                                        <p:cTn id="13" dur="750" fill="hold"/>
                                        <p:tgtEl>
                                          <p:spTgt spid="13"/>
                                        </p:tgtEl>
                                        <p:attrNameLst>
                                          <p:attrName>ppt_x</p:attrName>
                                        </p:attrNameLst>
                                      </p:cBhvr>
                                      <p:tavLst>
                                        <p:tav tm="0">
                                          <p:val>
                                            <p:strVal val="#ppt_x"/>
                                          </p:val>
                                        </p:tav>
                                        <p:tav tm="100000">
                                          <p:val>
                                            <p:strVal val="#ppt_x"/>
                                          </p:val>
                                        </p:tav>
                                      </p:tavLst>
                                    </p:anim>
                                    <p:anim calcmode="lin" valueType="num">
                                      <p:cBhvr>
                                        <p:cTn id="14"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1" name="Google Shape;2321;p35"/>
          <p:cNvSpPr txBox="1">
            <a:spLocks noGrp="1"/>
          </p:cNvSpPr>
          <p:nvPr>
            <p:ph type="title"/>
          </p:nvPr>
        </p:nvSpPr>
        <p:spPr>
          <a:xfrm>
            <a:off x="719998" y="271410"/>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u="dbl" dirty="0">
                <a:latin typeface="Times New Roman" panose="02020603050405020304" pitchFamily="18" charset="0"/>
                <a:cs typeface="Times New Roman" panose="02020603050405020304" pitchFamily="18" charset="0"/>
              </a:rPr>
              <a:t>Contents – Section Table</a:t>
            </a:r>
            <a:endParaRPr sz="2400" u="dbl" dirty="0">
              <a:latin typeface="Times New Roman" panose="02020603050405020304" pitchFamily="18" charset="0"/>
              <a:cs typeface="Times New Roman" panose="02020603050405020304" pitchFamily="18" charset="0"/>
            </a:endParaRPr>
          </a:p>
        </p:txBody>
      </p:sp>
      <p:sp>
        <p:nvSpPr>
          <p:cNvPr id="2322" name="Google Shape;2322;p35"/>
          <p:cNvSpPr txBox="1"/>
          <p:nvPr/>
        </p:nvSpPr>
        <p:spPr>
          <a:xfrm>
            <a:off x="643369" y="4119840"/>
            <a:ext cx="37821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Times New Roman" panose="02020603050405020304" pitchFamily="18" charset="0"/>
                <a:ea typeface="Roboto"/>
                <a:cs typeface="Times New Roman" panose="02020603050405020304" pitchFamily="18" charset="0"/>
                <a:sym typeface="Roboto"/>
              </a:rPr>
              <a:t>For more info (Master’s Thesis):</a:t>
            </a:r>
            <a:br>
              <a:rPr lang="en" sz="1100" dirty="0">
                <a:solidFill>
                  <a:schemeClr val="dk1"/>
                </a:solidFill>
                <a:latin typeface="Times New Roman" panose="02020603050405020304" pitchFamily="18" charset="0"/>
                <a:ea typeface="Roboto"/>
                <a:cs typeface="Times New Roman" panose="02020603050405020304" pitchFamily="18" charset="0"/>
                <a:sym typeface="Roboto"/>
              </a:rPr>
            </a:br>
            <a:r>
              <a:rPr lang="en-US" sz="1200" b="1" kern="1200" dirty="0">
                <a:solidFill>
                  <a:schemeClr val="accent1">
                    <a:lumMod val="50000"/>
                  </a:schemeClr>
                </a:solidFill>
                <a:effectLst/>
                <a:latin typeface="Times New Roman" panose="02020603050405020304" pitchFamily="18" charset="0"/>
                <a:ea typeface="Calibri" panose="020F0502020204030204" pitchFamily="34" charset="0"/>
                <a:hlinkClick r:id="rId3">
                  <a:extLst>
                    <a:ext uri="{A12FA001-AC4F-418D-AE19-62706E023703}">
                      <ahyp:hlinkClr xmlns:ahyp="http://schemas.microsoft.com/office/drawing/2018/hyperlinkcolor" val="tx"/>
                    </a:ext>
                  </a:extLst>
                </a:hlinkClick>
              </a:rPr>
              <a:t>Security &amp; Analysis of Software-Defined Networks</a:t>
            </a:r>
            <a:endParaRPr sz="1100" b="1" dirty="0">
              <a:solidFill>
                <a:schemeClr val="accent1">
                  <a:lumMod val="50000"/>
                </a:schemeClr>
              </a:solidFill>
              <a:latin typeface="Times New Roman" panose="02020603050405020304" pitchFamily="18" charset="0"/>
              <a:ea typeface="Roboto"/>
              <a:cs typeface="Times New Roman" panose="02020603050405020304" pitchFamily="18" charset="0"/>
              <a:sym typeface="Roboto"/>
            </a:endParaRPr>
          </a:p>
        </p:txBody>
      </p:sp>
      <p:sp>
        <p:nvSpPr>
          <p:cNvPr id="2323" name="Google Shape;2323;p35"/>
          <p:cNvSpPr txBox="1"/>
          <p:nvPr/>
        </p:nvSpPr>
        <p:spPr>
          <a:xfrm>
            <a:off x="4571998" y="4119840"/>
            <a:ext cx="37821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Times New Roman" panose="02020603050405020304" pitchFamily="18" charset="0"/>
                <a:ea typeface="Roboto"/>
                <a:cs typeface="Times New Roman" panose="02020603050405020304" pitchFamily="18" charset="0"/>
                <a:sym typeface="Roboto"/>
              </a:rPr>
              <a:t>You can visit more projects on the related field:</a:t>
            </a:r>
            <a:br>
              <a:rPr lang="en" sz="1200" dirty="0">
                <a:solidFill>
                  <a:schemeClr val="dk1"/>
                </a:solidFill>
                <a:latin typeface="Times New Roman" panose="02020603050405020304" pitchFamily="18" charset="0"/>
                <a:ea typeface="Roboto"/>
                <a:cs typeface="Times New Roman" panose="02020603050405020304" pitchFamily="18" charset="0"/>
                <a:sym typeface="Roboto"/>
              </a:rPr>
            </a:br>
            <a:r>
              <a:rPr lang="en-US" sz="1200" b="1" dirty="0">
                <a:solidFill>
                  <a:schemeClr val="accent1">
                    <a:lumMod val="50000"/>
                  </a:schemeClr>
                </a:solidFill>
                <a:latin typeface="Times New Roman" panose="02020603050405020304" pitchFamily="18" charset="0"/>
                <a:ea typeface="Roboto"/>
                <a:cs typeface="Times New Roman" panose="02020603050405020304" pitchFamily="18" charset="0"/>
                <a:sym typeface="Roboto"/>
                <a:hlinkClick r:id="rId4">
                  <a:extLst>
                    <a:ext uri="{A12FA001-AC4F-418D-AE19-62706E023703}">
                      <ahyp:hlinkClr xmlns:ahyp="http://schemas.microsoft.com/office/drawing/2018/hyperlinkcolor" val="tx"/>
                    </a:ext>
                  </a:extLst>
                </a:hlinkClick>
              </a:rPr>
              <a:t>https://github.com/Kkostakis</a:t>
            </a:r>
            <a:endParaRPr lang="en-US" sz="1200" b="1" dirty="0">
              <a:solidFill>
                <a:schemeClr val="accent1">
                  <a:lumMod val="50000"/>
                </a:schemeClr>
              </a:solidFill>
              <a:latin typeface="Times New Roman" panose="02020603050405020304" pitchFamily="18" charset="0"/>
              <a:ea typeface="Roboto"/>
              <a:cs typeface="Times New Roman" panose="02020603050405020304" pitchFamily="18" charset="0"/>
              <a:sym typeface="Roboto"/>
            </a:endParaRPr>
          </a:p>
          <a:p>
            <a:pPr marL="0" lvl="0" indent="0" algn="ctr" rtl="0">
              <a:spcBef>
                <a:spcPts val="0"/>
              </a:spcBef>
              <a:spcAft>
                <a:spcPts val="0"/>
              </a:spcAft>
              <a:buNone/>
            </a:pPr>
            <a:endParaRPr sz="1100" b="1" dirty="0">
              <a:solidFill>
                <a:schemeClr val="dk1"/>
              </a:solidFill>
              <a:latin typeface="Times New Roman" panose="02020603050405020304" pitchFamily="18" charset="0"/>
              <a:ea typeface="Roboto"/>
              <a:cs typeface="Times New Roman" panose="02020603050405020304" pitchFamily="18" charset="0"/>
              <a:sym typeface="Roboto"/>
            </a:endParaRPr>
          </a:p>
        </p:txBody>
      </p:sp>
      <p:graphicFrame>
        <p:nvGraphicFramePr>
          <p:cNvPr id="2324" name="Google Shape;2324;p35"/>
          <p:cNvGraphicFramePr/>
          <p:nvPr>
            <p:extLst>
              <p:ext uri="{D42A27DB-BD31-4B8C-83A1-F6EECF244321}">
                <p14:modId xmlns:p14="http://schemas.microsoft.com/office/powerpoint/2010/main" val="339489009"/>
              </p:ext>
            </p:extLst>
          </p:nvPr>
        </p:nvGraphicFramePr>
        <p:xfrm>
          <a:off x="281658" y="1005435"/>
          <a:ext cx="8580680" cy="3047820"/>
        </p:xfrm>
        <a:graphic>
          <a:graphicData uri="http://schemas.openxmlformats.org/drawingml/2006/table">
            <a:tbl>
              <a:tblPr>
                <a:noFill/>
                <a:tableStyleId>{0EDBBA50-E11F-45FA-99B0-819E4B204DDD}</a:tableStyleId>
              </a:tblPr>
              <a:tblGrid>
                <a:gridCol w="4057994">
                  <a:extLst>
                    <a:ext uri="{9D8B030D-6E8A-4147-A177-3AD203B41FA5}">
                      <a16:colId xmlns:a16="http://schemas.microsoft.com/office/drawing/2014/main" val="20000"/>
                    </a:ext>
                  </a:extLst>
                </a:gridCol>
                <a:gridCol w="4522686">
                  <a:extLst>
                    <a:ext uri="{9D8B030D-6E8A-4147-A177-3AD203B41FA5}">
                      <a16:colId xmlns:a16="http://schemas.microsoft.com/office/drawing/2014/main" val="20001"/>
                    </a:ext>
                  </a:extLst>
                </a:gridCol>
              </a:tblGrid>
              <a:tr h="322366">
                <a:tc>
                  <a:txBody>
                    <a:bodyPr/>
                    <a:lstStyle/>
                    <a:p>
                      <a:pPr marL="0" lvl="0" indent="0" algn="l" rtl="0">
                        <a:spcBef>
                          <a:spcPts val="0"/>
                        </a:spcBef>
                        <a:spcAft>
                          <a:spcPts val="0"/>
                        </a:spcAft>
                        <a:buNone/>
                      </a:pPr>
                      <a:r>
                        <a:rPr lang="en" sz="1100" b="1" u="none" baseline="0" dirty="0">
                          <a:solidFill>
                            <a:schemeClr val="accent1">
                              <a:lumMod val="50000"/>
                            </a:schemeClr>
                          </a:solidFill>
                          <a:uFill>
                            <a:noFill/>
                          </a:uFill>
                          <a:latin typeface="Times New Roman" panose="02020603050405020304" pitchFamily="18" charset="0"/>
                          <a:ea typeface="Roboto Mono SemiBold"/>
                          <a:cs typeface="Times New Roman" panose="02020603050405020304" pitchFamily="18" charset="0"/>
                          <a:sym typeface="Roboto Mono SemiBold"/>
                          <a:hlinkClick r:id="rId5" action="ppaction://hlinksldjump">
                            <a:extLst>
                              <a:ext uri="{A12FA001-AC4F-418D-AE19-62706E023703}">
                                <ahyp:hlinkClr xmlns:ahyp="http://schemas.microsoft.com/office/drawing/2018/hyperlinkcolor" val="tx"/>
                              </a:ext>
                            </a:extLst>
                          </a:hlinkClick>
                        </a:rPr>
                        <a:t>01 - What is Software-Defined Network? – pp. 3-5</a:t>
                      </a:r>
                      <a:endParaRPr sz="1100" b="1" u="none" baseline="0" dirty="0">
                        <a:solidFill>
                          <a:schemeClr val="accent1">
                            <a:lumMod val="50000"/>
                          </a:schemeClr>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tc>
                  <a:txBody>
                    <a:bodyPr/>
                    <a:lstStyle/>
                    <a:p>
                      <a:pPr marL="0" lvl="0" indent="0" algn="l" rtl="0">
                        <a:spcBef>
                          <a:spcPts val="0"/>
                        </a:spcBef>
                        <a:spcAft>
                          <a:spcPts val="0"/>
                        </a:spcAft>
                        <a:buNone/>
                      </a:pPr>
                      <a:r>
                        <a:rPr lang="en" sz="1050" dirty="0">
                          <a:solidFill>
                            <a:schemeClr val="dk1"/>
                          </a:solidFill>
                          <a:latin typeface="Times New Roman" panose="02020603050405020304" pitchFamily="18" charset="0"/>
                          <a:ea typeface="Roboto"/>
                          <a:cs typeface="Times New Roman" panose="02020603050405020304" pitchFamily="18" charset="0"/>
                          <a:sym typeface="Roboto"/>
                        </a:rPr>
                        <a:t>Definition of the network concept, known as Software-Defined Network</a:t>
                      </a:r>
                      <a:endParaRPr sz="1050" dirty="0">
                        <a:solidFill>
                          <a:schemeClr val="dk1"/>
                        </a:solidFill>
                        <a:latin typeface="Times New Roman" panose="02020603050405020304" pitchFamily="18" charset="0"/>
                        <a:ea typeface="Roboto"/>
                        <a:cs typeface="Times New Roman" panose="02020603050405020304" pitchFamily="18" charset="0"/>
                        <a:sym typeface="Robot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0"/>
                  </a:ext>
                </a:extLst>
              </a:tr>
              <a:tr h="609717">
                <a:tc>
                  <a:txBody>
                    <a:bodyPr/>
                    <a:lstStyle/>
                    <a:p>
                      <a:pPr marL="0" lvl="0" indent="0" algn="l" rtl="0">
                        <a:spcBef>
                          <a:spcPts val="0"/>
                        </a:spcBef>
                        <a:spcAft>
                          <a:spcPts val="0"/>
                        </a:spcAft>
                        <a:buNone/>
                      </a:pPr>
                      <a:r>
                        <a:rPr lang="en-US" sz="1100" b="1" u="none" dirty="0">
                          <a:solidFill>
                            <a:schemeClr val="accent1">
                              <a:lumMod val="50000"/>
                            </a:schemeClr>
                          </a:solidFill>
                          <a:latin typeface="Times New Roman" panose="02020603050405020304" pitchFamily="18" charset="0"/>
                          <a:ea typeface="Roboto Mono SemiBold"/>
                          <a:cs typeface="Times New Roman" panose="02020603050405020304" pitchFamily="18" charset="0"/>
                          <a:sym typeface="Roboto Mono SemiBold"/>
                          <a:hlinkClick r:id="rId6" action="ppaction://hlinksldjump">
                            <a:extLst>
                              <a:ext uri="{A12FA001-AC4F-418D-AE19-62706E023703}">
                                <ahyp:hlinkClr xmlns:ahyp="http://schemas.microsoft.com/office/drawing/2018/hyperlinkcolor" val="tx"/>
                              </a:ext>
                            </a:extLst>
                          </a:hlinkClick>
                        </a:rPr>
                        <a:t>02 - Software-Defined Network – Benefits &amp; Obstacles – pp. 6-8</a:t>
                      </a:r>
                      <a:endParaRPr sz="1100" b="1" u="none" dirty="0">
                        <a:solidFill>
                          <a:schemeClr val="accent1">
                            <a:lumMod val="50000"/>
                          </a:schemeClr>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dk1"/>
                          </a:solidFill>
                          <a:latin typeface="Times New Roman" panose="02020603050405020304" pitchFamily="18" charset="0"/>
                          <a:ea typeface="Roboto"/>
                          <a:cs typeface="Times New Roman" panose="02020603050405020304" pitchFamily="18" charset="0"/>
                          <a:sym typeface="Roboto"/>
                        </a:rPr>
                        <a:t>SDN network concept bears the responsibility of overcoming challenges left by its predecessor as well as represents a technology of many possibilities | Pros/Cons Explanation</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485100592"/>
                  </a:ext>
                </a:extLst>
              </a:tr>
              <a:tr h="609717">
                <a:tc>
                  <a:txBody>
                    <a:bodyPr/>
                    <a:lstStyle/>
                    <a:p>
                      <a:pPr marL="0" lvl="0" indent="0" algn="l" rtl="0">
                        <a:spcBef>
                          <a:spcPts val="0"/>
                        </a:spcBef>
                        <a:spcAft>
                          <a:spcPts val="0"/>
                        </a:spcAft>
                        <a:buNone/>
                      </a:pPr>
                      <a:r>
                        <a:rPr lang="en" sz="1100" b="1" u="sng" dirty="0">
                          <a:solidFill>
                            <a:schemeClr val="accent1">
                              <a:lumMod val="50000"/>
                            </a:schemeClr>
                          </a:solidFill>
                          <a:uFill>
                            <a:noFill/>
                          </a:uFill>
                          <a:latin typeface="Times New Roman" panose="02020603050405020304" pitchFamily="18" charset="0"/>
                          <a:ea typeface="Roboto Mono SemiBold"/>
                          <a:cs typeface="Times New Roman" panose="02020603050405020304" pitchFamily="18" charset="0"/>
                          <a:sym typeface="Roboto Mono SemiBold"/>
                          <a:hlinkClick r:id="rId7" action="ppaction://hlinksldjump">
                            <a:extLst>
                              <a:ext uri="{A12FA001-AC4F-418D-AE19-62706E023703}">
                                <ahyp:hlinkClr xmlns:ahyp="http://schemas.microsoft.com/office/drawing/2018/hyperlinkcolor" val="tx"/>
                              </a:ext>
                            </a:extLst>
                          </a:hlinkClick>
                        </a:rPr>
                        <a:t>03 - Software-Defined Network - Architecture Model &amp; Layers – pp. 9-16</a:t>
                      </a:r>
                      <a:endParaRPr sz="1100" b="1" u="sng" dirty="0">
                        <a:solidFill>
                          <a:schemeClr val="accent1">
                            <a:lumMod val="50000"/>
                          </a:schemeClr>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1050" dirty="0">
                          <a:solidFill>
                            <a:schemeClr val="dk1"/>
                          </a:solidFill>
                          <a:latin typeface="Times New Roman" panose="02020603050405020304" pitchFamily="18" charset="0"/>
                          <a:ea typeface="Roboto"/>
                          <a:cs typeface="Times New Roman" panose="02020603050405020304" pitchFamily="18" charset="0"/>
                          <a:sym typeface="Roboto"/>
                        </a:rPr>
                        <a:t>Deepful insight of the inner workings and structure of the Software-Defined Networks | </a:t>
                      </a:r>
                      <a:r>
                        <a:rPr lang="en-US" sz="1050" dirty="0">
                          <a:solidFill>
                            <a:schemeClr val="dk1"/>
                          </a:solidFill>
                          <a:latin typeface="Times New Roman" panose="02020603050405020304" pitchFamily="18" charset="0"/>
                          <a:ea typeface="Roboto"/>
                          <a:cs typeface="Times New Roman" panose="02020603050405020304" pitchFamily="18" charset="0"/>
                          <a:sym typeface="Roboto"/>
                        </a:rPr>
                        <a:t>Relationships &amp; Tasks – Vital Components of each layer that SDN entails</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1"/>
                  </a:ext>
                </a:extLst>
              </a:tr>
              <a:tr h="322366">
                <a:tc>
                  <a:txBody>
                    <a:bodyPr/>
                    <a:lstStyle/>
                    <a:p>
                      <a:pPr marL="0" lvl="0" indent="0" algn="l" rtl="0">
                        <a:spcBef>
                          <a:spcPts val="0"/>
                        </a:spcBef>
                        <a:spcAft>
                          <a:spcPts val="0"/>
                        </a:spcAft>
                        <a:buNone/>
                      </a:pPr>
                      <a:r>
                        <a:rPr lang="en" sz="1100" b="1" u="none" dirty="0">
                          <a:solidFill>
                            <a:schemeClr val="accent1">
                              <a:lumMod val="50000"/>
                            </a:schemeClr>
                          </a:solidFill>
                          <a:uFill>
                            <a:noFill/>
                          </a:uFill>
                          <a:latin typeface="Times New Roman" panose="02020603050405020304" pitchFamily="18" charset="0"/>
                          <a:ea typeface="Roboto Mono SemiBold"/>
                          <a:cs typeface="Times New Roman" panose="02020603050405020304" pitchFamily="18" charset="0"/>
                          <a:sym typeface="Roboto Mono SemiBold"/>
                        </a:rPr>
                        <a:t>04 - SDN – Network Security – Vulnerabilities – pp. 17-22</a:t>
                      </a:r>
                      <a:endParaRPr sz="1100" b="1" u="none" dirty="0">
                        <a:solidFill>
                          <a:schemeClr val="accent1">
                            <a:lumMod val="50000"/>
                          </a:schemeClr>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l" rtl="0">
                        <a:spcBef>
                          <a:spcPts val="0"/>
                        </a:spcBef>
                        <a:spcAft>
                          <a:spcPts val="0"/>
                        </a:spcAft>
                        <a:buNone/>
                      </a:pPr>
                      <a:r>
                        <a:rPr lang="en" sz="1050" dirty="0">
                          <a:solidFill>
                            <a:schemeClr val="dk1"/>
                          </a:solidFill>
                          <a:latin typeface="Times New Roman" panose="02020603050405020304" pitchFamily="18" charset="0"/>
                          <a:ea typeface="Roboto"/>
                          <a:cs typeface="Times New Roman" panose="02020603050405020304" pitchFamily="18" charset="0"/>
                          <a:sym typeface="Roboto"/>
                        </a:rPr>
                        <a:t>Primal Attack Points – Susceptibilities In the SDN structure</a:t>
                      </a:r>
                      <a:endParaRPr sz="1050" dirty="0">
                        <a:solidFill>
                          <a:schemeClr val="dk1"/>
                        </a:solidFill>
                        <a:latin typeface="Times New Roman" panose="02020603050405020304" pitchFamily="18" charset="0"/>
                        <a:ea typeface="Roboto"/>
                        <a:cs typeface="Times New Roman" panose="02020603050405020304" pitchFamily="18" charset="0"/>
                        <a:sym typeface="Robot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3"/>
                  </a:ext>
                </a:extLst>
              </a:tr>
              <a:tr h="300167">
                <a:tc>
                  <a:txBody>
                    <a:bodyPr/>
                    <a:lstStyle/>
                    <a:p>
                      <a:pPr marL="0" lvl="0" indent="0" algn="l" rtl="0">
                        <a:spcBef>
                          <a:spcPts val="0"/>
                        </a:spcBef>
                        <a:spcAft>
                          <a:spcPts val="0"/>
                        </a:spcAft>
                        <a:buNone/>
                      </a:pPr>
                      <a:r>
                        <a:rPr lang="en" sz="1100" b="1" u="sng" dirty="0">
                          <a:solidFill>
                            <a:schemeClr val="accent1">
                              <a:lumMod val="50000"/>
                            </a:schemeClr>
                          </a:solidFill>
                          <a:uFill>
                            <a:noFill/>
                          </a:uFill>
                          <a:latin typeface="Times New Roman" panose="02020603050405020304" pitchFamily="18" charset="0"/>
                          <a:ea typeface="Roboto Mono SemiBold"/>
                          <a:cs typeface="Times New Roman" panose="02020603050405020304" pitchFamily="18" charset="0"/>
                          <a:sym typeface="Roboto Mono SemiBold"/>
                        </a:rPr>
                        <a:t>05 - SDN – Network Security – Threats &amp; Countermeasures – pp. 23-27</a:t>
                      </a:r>
                      <a:endParaRPr sz="1100" b="1" u="sng" dirty="0">
                        <a:solidFill>
                          <a:schemeClr val="accent1">
                            <a:lumMod val="50000"/>
                          </a:schemeClr>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tc>
                  <a:txBody>
                    <a:bodyPr/>
                    <a:lstStyle/>
                    <a:p>
                      <a:pPr marL="0" lvl="0" indent="0" algn="l" rtl="0">
                        <a:spcBef>
                          <a:spcPts val="0"/>
                        </a:spcBef>
                        <a:spcAft>
                          <a:spcPts val="0"/>
                        </a:spcAft>
                        <a:buNone/>
                      </a:pPr>
                      <a:r>
                        <a:rPr lang="en" sz="1050" dirty="0">
                          <a:solidFill>
                            <a:schemeClr val="dk1"/>
                          </a:solidFill>
                          <a:latin typeface="Times New Roman" panose="02020603050405020304" pitchFamily="18" charset="0"/>
                          <a:ea typeface="Roboto"/>
                          <a:cs typeface="Times New Roman" panose="02020603050405020304" pitchFamily="18" charset="0"/>
                          <a:sym typeface="Roboto"/>
                        </a:rPr>
                        <a:t>Prevention &amp; Mitigation Methods, Technologies – Implemented in SDN</a:t>
                      </a:r>
                      <a:endParaRPr sz="1050" dirty="0">
                        <a:solidFill>
                          <a:schemeClr val="dk1"/>
                        </a:solidFill>
                        <a:latin typeface="Times New Roman" panose="02020603050405020304" pitchFamily="18" charset="0"/>
                        <a:ea typeface="Roboto"/>
                        <a:cs typeface="Times New Roman" panose="02020603050405020304" pitchFamily="18" charset="0"/>
                        <a:sym typeface="Roboto"/>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4"/>
                  </a:ext>
                </a:extLst>
              </a:tr>
              <a:tr h="462537">
                <a:tc>
                  <a:txBody>
                    <a:bodyPr/>
                    <a:lstStyle/>
                    <a:p>
                      <a:pPr marL="0" lvl="0" indent="0" algn="l" rtl="0">
                        <a:spcBef>
                          <a:spcPts val="0"/>
                        </a:spcBef>
                        <a:spcAft>
                          <a:spcPts val="0"/>
                        </a:spcAft>
                        <a:buNone/>
                      </a:pPr>
                      <a:r>
                        <a:rPr lang="en" sz="1100" b="1" u="sng" dirty="0">
                          <a:solidFill>
                            <a:schemeClr val="accent1">
                              <a:lumMod val="50000"/>
                            </a:schemeClr>
                          </a:solidFill>
                          <a:latin typeface="Times New Roman" panose="02020603050405020304" pitchFamily="18" charset="0"/>
                          <a:ea typeface="Roboto Mono SemiBold"/>
                          <a:cs typeface="Times New Roman" panose="02020603050405020304" pitchFamily="18" charset="0"/>
                          <a:sym typeface="Roboto Mono SemiBold"/>
                        </a:rPr>
                        <a:t>06 - SDN – Network Security – Use-Case – pp. 28-37</a:t>
                      </a:r>
                      <a:endParaRPr sz="1100" b="1" u="sng" dirty="0">
                        <a:solidFill>
                          <a:schemeClr val="accent1">
                            <a:lumMod val="50000"/>
                          </a:schemeClr>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l" rtl="0">
                        <a:spcBef>
                          <a:spcPts val="0"/>
                        </a:spcBef>
                        <a:spcAft>
                          <a:spcPts val="1600"/>
                        </a:spcAft>
                        <a:buNone/>
                      </a:pPr>
                      <a:r>
                        <a:rPr lang="en" sz="1050" dirty="0">
                          <a:solidFill>
                            <a:schemeClr val="dk1"/>
                          </a:solidFill>
                          <a:latin typeface="Times New Roman" panose="02020603050405020304" pitchFamily="18" charset="0"/>
                          <a:ea typeface="Roboto"/>
                          <a:cs typeface="Times New Roman" panose="02020603050405020304" pitchFamily="18" charset="0"/>
                          <a:sym typeface="Roboto"/>
                        </a:rPr>
                        <a:t>Distributed Denial-of-Service Attack Representation – SDN Controller, Switching Device, Hosting Device – Mininet SDN Platform</a:t>
                      </a:r>
                      <a:endParaRPr sz="1050" b="1" dirty="0">
                        <a:solidFill>
                          <a:schemeClr val="dk1"/>
                        </a:solidFill>
                        <a:latin typeface="Times New Roman" panose="02020603050405020304" pitchFamily="18" charset="0"/>
                        <a:ea typeface="Roboto"/>
                        <a:cs typeface="Times New Roman" panose="02020603050405020304" pitchFamily="18" charset="0"/>
                        <a:sym typeface="Roboto"/>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21"/>
                                        </p:tgtEl>
                                        <p:attrNameLst>
                                          <p:attrName>style.visibility</p:attrName>
                                        </p:attrNameLst>
                                      </p:cBhvr>
                                      <p:to>
                                        <p:strVal val="visible"/>
                                      </p:to>
                                    </p:set>
                                    <p:animEffect transition="in" filter="fade">
                                      <p:cBhvr>
                                        <p:cTn id="7" dur="750"/>
                                        <p:tgtEl>
                                          <p:spTgt spid="2321"/>
                                        </p:tgtEl>
                                      </p:cBhvr>
                                    </p:animEffect>
                                    <p:anim calcmode="lin" valueType="num">
                                      <p:cBhvr>
                                        <p:cTn id="8" dur="750" fill="hold"/>
                                        <p:tgtEl>
                                          <p:spTgt spid="2321"/>
                                        </p:tgtEl>
                                        <p:attrNameLst>
                                          <p:attrName>ppt_x</p:attrName>
                                        </p:attrNameLst>
                                      </p:cBhvr>
                                      <p:tavLst>
                                        <p:tav tm="0">
                                          <p:val>
                                            <p:strVal val="#ppt_x"/>
                                          </p:val>
                                        </p:tav>
                                        <p:tav tm="100000">
                                          <p:val>
                                            <p:strVal val="#ppt_x"/>
                                          </p:val>
                                        </p:tav>
                                      </p:tavLst>
                                    </p:anim>
                                    <p:anim calcmode="lin" valueType="num">
                                      <p:cBhvr>
                                        <p:cTn id="9" dur="750" fill="hold"/>
                                        <p:tgtEl>
                                          <p:spTgt spid="232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nodeType="afterEffect">
                                  <p:stCondLst>
                                    <p:cond delay="0"/>
                                  </p:stCondLst>
                                  <p:childTnLst>
                                    <p:set>
                                      <p:cBhvr>
                                        <p:cTn id="12" dur="1" fill="hold">
                                          <p:stCondLst>
                                            <p:cond delay="0"/>
                                          </p:stCondLst>
                                        </p:cTn>
                                        <p:tgtEl>
                                          <p:spTgt spid="2324"/>
                                        </p:tgtEl>
                                        <p:attrNameLst>
                                          <p:attrName>style.visibility</p:attrName>
                                        </p:attrNameLst>
                                      </p:cBhvr>
                                      <p:to>
                                        <p:strVal val="visible"/>
                                      </p:to>
                                    </p:set>
                                    <p:animEffect transition="in" filter="fade">
                                      <p:cBhvr>
                                        <p:cTn id="13" dur="750"/>
                                        <p:tgtEl>
                                          <p:spTgt spid="2324"/>
                                        </p:tgtEl>
                                      </p:cBhvr>
                                    </p:animEffect>
                                    <p:anim calcmode="lin" valueType="num">
                                      <p:cBhvr>
                                        <p:cTn id="14" dur="750" fill="hold"/>
                                        <p:tgtEl>
                                          <p:spTgt spid="2324"/>
                                        </p:tgtEl>
                                        <p:attrNameLst>
                                          <p:attrName>ppt_x</p:attrName>
                                        </p:attrNameLst>
                                      </p:cBhvr>
                                      <p:tavLst>
                                        <p:tav tm="0">
                                          <p:val>
                                            <p:strVal val="#ppt_x"/>
                                          </p:val>
                                        </p:tav>
                                        <p:tav tm="100000">
                                          <p:val>
                                            <p:strVal val="#ppt_x"/>
                                          </p:val>
                                        </p:tav>
                                      </p:tavLst>
                                    </p:anim>
                                    <p:anim calcmode="lin" valueType="num">
                                      <p:cBhvr>
                                        <p:cTn id="15" dur="750" fill="hold"/>
                                        <p:tgtEl>
                                          <p:spTgt spid="232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323"/>
                                        </p:tgtEl>
                                        <p:attrNameLst>
                                          <p:attrName>style.visibility</p:attrName>
                                        </p:attrNameLst>
                                      </p:cBhvr>
                                      <p:to>
                                        <p:strVal val="visible"/>
                                      </p:to>
                                    </p:set>
                                    <p:animEffect transition="in" filter="fade">
                                      <p:cBhvr>
                                        <p:cTn id="19" dur="750"/>
                                        <p:tgtEl>
                                          <p:spTgt spid="2323"/>
                                        </p:tgtEl>
                                      </p:cBhvr>
                                    </p:animEffect>
                                    <p:anim calcmode="lin" valueType="num">
                                      <p:cBhvr>
                                        <p:cTn id="20" dur="750" fill="hold"/>
                                        <p:tgtEl>
                                          <p:spTgt spid="2323"/>
                                        </p:tgtEl>
                                        <p:attrNameLst>
                                          <p:attrName>ppt_x</p:attrName>
                                        </p:attrNameLst>
                                      </p:cBhvr>
                                      <p:tavLst>
                                        <p:tav tm="0">
                                          <p:val>
                                            <p:strVal val="#ppt_x"/>
                                          </p:val>
                                        </p:tav>
                                        <p:tav tm="100000">
                                          <p:val>
                                            <p:strVal val="#ppt_x"/>
                                          </p:val>
                                        </p:tav>
                                      </p:tavLst>
                                    </p:anim>
                                    <p:anim calcmode="lin" valueType="num">
                                      <p:cBhvr>
                                        <p:cTn id="21" dur="750" fill="hold"/>
                                        <p:tgtEl>
                                          <p:spTgt spid="2323"/>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322"/>
                                        </p:tgtEl>
                                        <p:attrNameLst>
                                          <p:attrName>style.visibility</p:attrName>
                                        </p:attrNameLst>
                                      </p:cBhvr>
                                      <p:to>
                                        <p:strVal val="visible"/>
                                      </p:to>
                                    </p:set>
                                    <p:animEffect transition="in" filter="fade">
                                      <p:cBhvr>
                                        <p:cTn id="24" dur="750"/>
                                        <p:tgtEl>
                                          <p:spTgt spid="2322"/>
                                        </p:tgtEl>
                                      </p:cBhvr>
                                    </p:animEffect>
                                    <p:anim calcmode="lin" valueType="num">
                                      <p:cBhvr>
                                        <p:cTn id="25" dur="750" fill="hold"/>
                                        <p:tgtEl>
                                          <p:spTgt spid="2322"/>
                                        </p:tgtEl>
                                        <p:attrNameLst>
                                          <p:attrName>ppt_x</p:attrName>
                                        </p:attrNameLst>
                                      </p:cBhvr>
                                      <p:tavLst>
                                        <p:tav tm="0">
                                          <p:val>
                                            <p:strVal val="#ppt_x"/>
                                          </p:val>
                                        </p:tav>
                                        <p:tav tm="100000">
                                          <p:val>
                                            <p:strVal val="#ppt_x"/>
                                          </p:val>
                                        </p:tav>
                                      </p:tavLst>
                                    </p:anim>
                                    <p:anim calcmode="lin" valueType="num">
                                      <p:cBhvr>
                                        <p:cTn id="26" dur="750" fill="hold"/>
                                        <p:tgtEl>
                                          <p:spTgt spid="23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1" grpId="0"/>
      <p:bldP spid="2322" grpId="0"/>
      <p:bldP spid="23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80;p40">
            <a:extLst>
              <a:ext uri="{FF2B5EF4-FFF2-40B4-BE49-F238E27FC236}">
                <a16:creationId xmlns:a16="http://schemas.microsoft.com/office/drawing/2014/main" id="{D18FE780-DA9C-8094-78A5-440C6C152015}"/>
              </a:ext>
            </a:extLst>
          </p:cNvPr>
          <p:cNvSpPr txBox="1">
            <a:spLocks noGrp="1"/>
          </p:cNvSpPr>
          <p:nvPr>
            <p:ph type="title"/>
          </p:nvPr>
        </p:nvSpPr>
        <p:spPr>
          <a:xfrm>
            <a:off x="1324004" y="105234"/>
            <a:ext cx="6495992" cy="8239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u="dbl" dirty="0">
                <a:latin typeface="Times New Roman" panose="02020603050405020304" pitchFamily="18" charset="0"/>
                <a:cs typeface="Times New Roman" panose="02020603050405020304" pitchFamily="18" charset="0"/>
              </a:rPr>
              <a:t>SDN – Susceptibility – </a:t>
            </a:r>
            <a:r>
              <a:rPr lang="en-US" sz="2000" u="dbl" dirty="0">
                <a:effectLst/>
                <a:latin typeface="Times New Roman" panose="02020603050405020304" pitchFamily="18" charset="0"/>
                <a:ea typeface="Calibri" panose="020F0502020204030204" pitchFamily="34" charset="0"/>
              </a:rPr>
              <a:t>Open Nature of Application Programmable Interface (API)</a:t>
            </a:r>
            <a:endParaRPr sz="2000" u="dbl"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83DD213-6BA2-89E7-906E-130A7EFC3DF3}"/>
              </a:ext>
            </a:extLst>
          </p:cNvPr>
          <p:cNvSpPr txBox="1"/>
          <p:nvPr/>
        </p:nvSpPr>
        <p:spPr>
          <a:xfrm>
            <a:off x="804688" y="1472415"/>
            <a:ext cx="7534623" cy="253402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ts val="400"/>
              </a:spcAft>
              <a:buClrTx/>
              <a:buSzTx/>
              <a:tabLst/>
            </a:pPr>
            <a:r>
              <a:rPr kumimoji="0" lang="el-GR" altLang="el-GR" sz="1100" b="1" i="0" u="dbl"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Open APIs in SDN create potential entry points for attackers</a:t>
            </a:r>
            <a:r>
              <a:rPr kumimoji="0" lang="el-GR" altLang="el-GR" sz="1100" b="1" i="0"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Attackers can study exposed elements and plan targeted attacks</a:t>
            </a:r>
          </a:p>
          <a:p>
            <a:pPr marR="0" lvl="0" algn="l" defTabSz="914400" rtl="0" eaLnBrk="0" fontAlgn="base" latinLnBrk="0" hangingPunct="0">
              <a:lnSpc>
                <a:spcPct val="100000"/>
              </a:lnSpc>
              <a:spcBef>
                <a:spcPct val="0"/>
              </a:spcBef>
              <a:spcAft>
                <a:spcPts val="400"/>
              </a:spcAft>
              <a:buClrTx/>
              <a:buSzTx/>
              <a:tabLst/>
            </a:pPr>
            <a:r>
              <a:rPr lang="en-US" altLang="el-GR" sz="11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el-GR" sz="11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 programmable interfaces may serve as backdoors for embedding malicious software, such as trojan viruses</a:t>
            </a:r>
            <a:endPar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400"/>
              </a:spcAft>
              <a:buClrTx/>
              <a:buSzTx/>
              <a:tabLst/>
            </a:pPr>
            <a:r>
              <a:rPr kumimoji="0" lang="el-GR" altLang="el-GR" sz="1100" b="1" i="0" u="dbl"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Security policies and evaluation mechanisms for APIs are essential</a:t>
            </a:r>
            <a:r>
              <a:rPr kumimoji="0" lang="el-GR" altLang="el-GR" sz="1100" b="1" i="0"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ts val="400"/>
              </a:spcAft>
              <a:buClrTx/>
              <a:buSzTx/>
              <a:tabLst/>
            </a:pPr>
            <a:r>
              <a:rPr lang="en-US" altLang="el-GR" sz="1100" dirty="0">
                <a:solidFill>
                  <a:srgbClr val="C0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el-GR" sz="11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 security measures are needed to assess and safeguard the programmable interfaces provided by SDN controllers</a:t>
            </a:r>
            <a:endPar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400"/>
              </a:spcAft>
              <a:buClrTx/>
              <a:buSzTx/>
              <a:tabLst/>
            </a:pPr>
            <a:r>
              <a:rPr kumimoji="0" lang="el-GR" altLang="el-GR" sz="1100" b="1" i="0" u="dbl"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Vulnerabilities extend to the application layer within the SDN architecture</a:t>
            </a:r>
            <a:r>
              <a:rPr kumimoji="0" lang="el-GR" altLang="el-GR" sz="1100" b="1" i="0"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Applications on the SDN controller share the same physical hardware, connecting via the northbound API</a:t>
            </a:r>
          </a:p>
          <a:p>
            <a:pPr marL="0" marR="0" lvl="0" indent="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an attacker compromises the controller, embedded malicious scripts could be executed, resulting in harmful activities throughout the SDN</a:t>
            </a:r>
          </a:p>
          <a:p>
            <a:endParaRPr lang="el-GR" sz="1100" dirty="0"/>
          </a:p>
        </p:txBody>
      </p:sp>
      <p:pic>
        <p:nvPicPr>
          <p:cNvPr id="11" name="Picture 10" descr="A computer screen shot of a computer&#10;&#10;Description automatically generated">
            <a:extLst>
              <a:ext uri="{FF2B5EF4-FFF2-40B4-BE49-F238E27FC236}">
                <a16:creationId xmlns:a16="http://schemas.microsoft.com/office/drawing/2014/main" id="{027F3F4E-4965-B851-FBC6-6DF7220EDFFE}"/>
              </a:ext>
            </a:extLst>
          </p:cNvPr>
          <p:cNvPicPr>
            <a:picLocks noChangeAspect="1"/>
          </p:cNvPicPr>
          <p:nvPr/>
        </p:nvPicPr>
        <p:blipFill>
          <a:blip r:embed="rId2">
            <a:alphaModFix amt="8000"/>
          </a:blip>
          <a:srcRect t="27401"/>
          <a:stretch/>
        </p:blipFill>
        <p:spPr>
          <a:xfrm>
            <a:off x="400689" y="802093"/>
            <a:ext cx="1846629" cy="1340643"/>
          </a:xfrm>
          <a:prstGeom prst="rect">
            <a:avLst/>
          </a:prstGeom>
        </p:spPr>
      </p:pic>
      <p:pic>
        <p:nvPicPr>
          <p:cNvPr id="12" name="Picture 11" descr="A computer screen shot of a computer&#10;&#10;Description automatically generated">
            <a:extLst>
              <a:ext uri="{FF2B5EF4-FFF2-40B4-BE49-F238E27FC236}">
                <a16:creationId xmlns:a16="http://schemas.microsoft.com/office/drawing/2014/main" id="{E0F5894C-6E68-C0E8-5C56-03FB663890E0}"/>
              </a:ext>
            </a:extLst>
          </p:cNvPr>
          <p:cNvPicPr>
            <a:picLocks noChangeAspect="1"/>
          </p:cNvPicPr>
          <p:nvPr/>
        </p:nvPicPr>
        <p:blipFill>
          <a:blip r:embed="rId2">
            <a:alphaModFix amt="6000"/>
          </a:blip>
          <a:srcRect t="27401"/>
          <a:stretch/>
        </p:blipFill>
        <p:spPr>
          <a:xfrm>
            <a:off x="2245983" y="2413804"/>
            <a:ext cx="2751690" cy="1997712"/>
          </a:xfrm>
          <a:prstGeom prst="rect">
            <a:avLst/>
          </a:prstGeom>
        </p:spPr>
      </p:pic>
      <p:pic>
        <p:nvPicPr>
          <p:cNvPr id="13" name="Picture 12" descr="A computer screen shot of a computer&#10;&#10;Description automatically generated">
            <a:extLst>
              <a:ext uri="{FF2B5EF4-FFF2-40B4-BE49-F238E27FC236}">
                <a16:creationId xmlns:a16="http://schemas.microsoft.com/office/drawing/2014/main" id="{0108B1AD-7514-AF46-A44B-7F0EF6D279F1}"/>
              </a:ext>
            </a:extLst>
          </p:cNvPr>
          <p:cNvPicPr>
            <a:picLocks noChangeAspect="1"/>
          </p:cNvPicPr>
          <p:nvPr/>
        </p:nvPicPr>
        <p:blipFill>
          <a:blip r:embed="rId2">
            <a:alphaModFix amt="8000"/>
          </a:blip>
          <a:srcRect t="27401"/>
          <a:stretch/>
        </p:blipFill>
        <p:spPr>
          <a:xfrm>
            <a:off x="4997673" y="929146"/>
            <a:ext cx="1846629" cy="1340643"/>
          </a:xfrm>
          <a:prstGeom prst="rect">
            <a:avLst/>
          </a:prstGeom>
        </p:spPr>
      </p:pic>
      <p:pic>
        <p:nvPicPr>
          <p:cNvPr id="14" name="Picture 13" descr="A computer screen shot of a computer&#10;&#10;Description automatically generated">
            <a:extLst>
              <a:ext uri="{FF2B5EF4-FFF2-40B4-BE49-F238E27FC236}">
                <a16:creationId xmlns:a16="http://schemas.microsoft.com/office/drawing/2014/main" id="{B7E7131A-6DF9-1241-8DAB-78206CF0E657}"/>
              </a:ext>
            </a:extLst>
          </p:cNvPr>
          <p:cNvPicPr>
            <a:picLocks noChangeAspect="1"/>
          </p:cNvPicPr>
          <p:nvPr/>
        </p:nvPicPr>
        <p:blipFill>
          <a:blip r:embed="rId2">
            <a:alphaModFix amt="8000"/>
          </a:blip>
          <a:srcRect t="27401"/>
          <a:stretch/>
        </p:blipFill>
        <p:spPr>
          <a:xfrm>
            <a:off x="6533646" y="3014020"/>
            <a:ext cx="1846629" cy="1340643"/>
          </a:xfrm>
          <a:prstGeom prst="rect">
            <a:avLst/>
          </a:prstGeom>
        </p:spPr>
      </p:pic>
    </p:spTree>
    <p:extLst>
      <p:ext uri="{BB962C8B-B14F-4D97-AF65-F5344CB8AC3E}">
        <p14:creationId xmlns:p14="http://schemas.microsoft.com/office/powerpoint/2010/main" val="310502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80;p40">
            <a:extLst>
              <a:ext uri="{FF2B5EF4-FFF2-40B4-BE49-F238E27FC236}">
                <a16:creationId xmlns:a16="http://schemas.microsoft.com/office/drawing/2014/main" id="{C9EDDD2D-DE7F-A9AD-4D2D-8DBC6AA2A62E}"/>
              </a:ext>
            </a:extLst>
          </p:cNvPr>
          <p:cNvSpPr txBox="1">
            <a:spLocks noGrp="1"/>
          </p:cNvSpPr>
          <p:nvPr>
            <p:ph type="title"/>
          </p:nvPr>
        </p:nvSpPr>
        <p:spPr>
          <a:xfrm>
            <a:off x="793166" y="185847"/>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 Susceptibility – </a:t>
            </a:r>
            <a:r>
              <a:rPr lang="en-US" sz="2000" i="0" u="dbl"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Software-Defined Network Switching Devices</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7" name="Picture 6" descr="A grey and blue rectangular object with blue squares&#10;&#10;Description automatically generated">
            <a:extLst>
              <a:ext uri="{FF2B5EF4-FFF2-40B4-BE49-F238E27FC236}">
                <a16:creationId xmlns:a16="http://schemas.microsoft.com/office/drawing/2014/main" id="{828DD9F2-E16A-B365-BC71-2ED6A8738AA9}"/>
              </a:ext>
            </a:extLst>
          </p:cNvPr>
          <p:cNvPicPr>
            <a:picLocks noChangeAspect="1"/>
          </p:cNvPicPr>
          <p:nvPr/>
        </p:nvPicPr>
        <p:blipFill>
          <a:blip r:embed="rId2">
            <a:alphaModFix amt="6000"/>
          </a:blip>
          <a:stretch>
            <a:fillRect/>
          </a:stretch>
        </p:blipFill>
        <p:spPr>
          <a:xfrm>
            <a:off x="613267" y="547786"/>
            <a:ext cx="2742240" cy="2742240"/>
          </a:xfrm>
          <a:prstGeom prst="rect">
            <a:avLst/>
          </a:prstGeom>
        </p:spPr>
      </p:pic>
      <p:pic>
        <p:nvPicPr>
          <p:cNvPr id="8" name="Picture 7" descr="A grey and blue rectangular object with blue squares&#10;&#10;Description automatically generated">
            <a:extLst>
              <a:ext uri="{FF2B5EF4-FFF2-40B4-BE49-F238E27FC236}">
                <a16:creationId xmlns:a16="http://schemas.microsoft.com/office/drawing/2014/main" id="{C9E907BC-4257-B19C-BA3F-BF9D86A8E489}"/>
              </a:ext>
            </a:extLst>
          </p:cNvPr>
          <p:cNvPicPr>
            <a:picLocks noChangeAspect="1"/>
          </p:cNvPicPr>
          <p:nvPr/>
        </p:nvPicPr>
        <p:blipFill>
          <a:blip r:embed="rId2">
            <a:alphaModFix amt="8000"/>
          </a:blip>
          <a:stretch>
            <a:fillRect/>
          </a:stretch>
        </p:blipFill>
        <p:spPr>
          <a:xfrm>
            <a:off x="3823583" y="2426841"/>
            <a:ext cx="2491503" cy="2491503"/>
          </a:xfrm>
          <a:prstGeom prst="rect">
            <a:avLst/>
          </a:prstGeom>
        </p:spPr>
      </p:pic>
      <p:pic>
        <p:nvPicPr>
          <p:cNvPr id="9" name="Picture 8" descr="A grey and blue rectangular object with blue squares&#10;&#10;Description automatically generated">
            <a:extLst>
              <a:ext uri="{FF2B5EF4-FFF2-40B4-BE49-F238E27FC236}">
                <a16:creationId xmlns:a16="http://schemas.microsoft.com/office/drawing/2014/main" id="{9B8FBB35-62B9-148F-DCAF-D262D1FCBCEE}"/>
              </a:ext>
            </a:extLst>
          </p:cNvPr>
          <p:cNvPicPr>
            <a:picLocks noChangeAspect="1"/>
          </p:cNvPicPr>
          <p:nvPr/>
        </p:nvPicPr>
        <p:blipFill>
          <a:blip r:embed="rId2">
            <a:alphaModFix amt="10000"/>
          </a:blip>
          <a:stretch>
            <a:fillRect/>
          </a:stretch>
        </p:blipFill>
        <p:spPr>
          <a:xfrm>
            <a:off x="5655519" y="546535"/>
            <a:ext cx="1880306" cy="1880306"/>
          </a:xfrm>
          <a:prstGeom prst="rect">
            <a:avLst/>
          </a:prstGeom>
        </p:spPr>
      </p:pic>
      <p:sp>
        <p:nvSpPr>
          <p:cNvPr id="12" name="Rectangle 1">
            <a:extLst>
              <a:ext uri="{FF2B5EF4-FFF2-40B4-BE49-F238E27FC236}">
                <a16:creationId xmlns:a16="http://schemas.microsoft.com/office/drawing/2014/main" id="{C0F6DBE3-C840-630E-F170-01B7A5AEBA93}"/>
              </a:ext>
            </a:extLst>
          </p:cNvPr>
          <p:cNvSpPr>
            <a:spLocks noChangeArrowheads="1"/>
          </p:cNvSpPr>
          <p:nvPr/>
        </p:nvSpPr>
        <p:spPr bwMode="auto">
          <a:xfrm>
            <a:off x="793166" y="985421"/>
            <a:ext cx="7557668" cy="2882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400"/>
              </a:spcAft>
              <a:buClrTx/>
              <a:buSzTx/>
              <a:tabLst/>
            </a:pPr>
            <a:r>
              <a:rPr kumimoji="0" lang="el-GR" altLang="el-GR" sz="1100" b="1" i="0" u="dbl"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SDN architecture includes switching devices, which differ from conventional switches</a:t>
            </a:r>
            <a:r>
              <a:rPr kumimoji="0" lang="el-GR" altLang="el-GR" sz="1100" b="1" i="0"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Instead of independently matching flows, they communicate with the SDN controller for instructions</a:t>
            </a:r>
          </a:p>
          <a:p>
            <a:pPr marR="0" lvl="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Controllers provide directives, such as packet forwarding rules, for the switches to follow</a:t>
            </a:r>
            <a:endPar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ts val="400"/>
              </a:spcAft>
              <a:buClrTx/>
              <a:buSzTx/>
              <a:tabLst/>
            </a:pPr>
            <a:endParaRPr kumimoji="0" lang="el-GR" altLang="el-GR" sz="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400"/>
              </a:spcAft>
              <a:buClrTx/>
              <a:buSzTx/>
              <a:tabLst/>
            </a:pPr>
            <a:r>
              <a:rPr kumimoji="0" lang="el-GR" altLang="el-GR" sz="1100" b="1" i="0" u="dbl"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Unsecured communication between controllers and switches is a vulnerability</a:t>
            </a:r>
            <a:r>
              <a:rPr kumimoji="0" lang="el-GR" altLang="el-GR" sz="1100" b="1" i="0"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Packet eavesdropping by attackers can lead to rule tampering and insertion of malformed packets</a:t>
            </a:r>
          </a:p>
          <a:p>
            <a:pPr marR="0" lvl="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Attackers may send fraudulent rules to manipulate switching device behavior within the SDN</a:t>
            </a:r>
            <a:endPar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ts val="400"/>
              </a:spcAft>
              <a:buClrTx/>
              <a:buSzTx/>
              <a:tabLst/>
            </a:pPr>
            <a:endParaRPr kumimoji="0" lang="el-GR" altLang="el-GR" sz="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400"/>
              </a:spcAft>
              <a:buClrTx/>
              <a:buSzTx/>
              <a:tabLst/>
            </a:pPr>
            <a:r>
              <a:rPr kumimoji="0" lang="el-GR" altLang="el-GR" sz="1100" b="1" i="0" u="dbl"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Vulnerabilities extend to communication between switches</a:t>
            </a:r>
            <a:r>
              <a:rPr kumimoji="0" lang="el-GR" altLang="el-GR" sz="1100" b="1" i="0"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Many data packets transmitted among switches are unencrypted and may contain sensitive user information</a:t>
            </a:r>
          </a:p>
          <a:p>
            <a:pPr marR="0" lvl="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unencrypted transmissions are easily intercepted, especially over wireless links</a:t>
            </a:r>
            <a:endPar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ts val="400"/>
              </a:spcAft>
              <a:buClrTx/>
              <a:buSzTx/>
              <a:tabLst/>
            </a:pPr>
            <a:endParaRPr kumimoji="0" lang="el-GR" altLang="el-GR" sz="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ts val="400"/>
              </a:spcAft>
              <a:buClrTx/>
              <a:buSzTx/>
              <a:tabLst/>
            </a:pPr>
            <a:r>
              <a:rPr kumimoji="0" lang="el-GR" altLang="el-GR" sz="1100" b="1" i="0" u="dbl"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SDN architecture comprises three layers: Infrastructure, Control, and Application</a:t>
            </a:r>
            <a:r>
              <a:rPr kumimoji="0" lang="el-GR" altLang="el-GR" sz="1100" b="1" i="0" strike="noStrike" cap="none" normalizeH="0" dirty="0">
                <a:ln>
                  <a:noFill/>
                </a:ln>
                <a:solidFill>
                  <a:schemeClr val="bg2">
                    <a:lumMod val="7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ts val="400"/>
              </a:spcAft>
              <a:buClrTx/>
              <a:buSzTx/>
              <a:tabLst/>
            </a:pPr>
            <a:r>
              <a:rPr kumimoji="0" lang="en-US" altLang="el-GR" sz="11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anose="05000000000000000000" pitchFamily="2" charset="2"/>
              </a:rPr>
              <a:t> </a:t>
            </a:r>
            <a:r>
              <a:rPr kumimoji="0" lang="el-GR" altLang="el-G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Each layer resides in a different network location but requires frequent communication to ensure SDN stability and performance</a:t>
            </a:r>
          </a:p>
        </p:txBody>
      </p:sp>
    </p:spTree>
    <p:extLst>
      <p:ext uri="{BB962C8B-B14F-4D97-AF65-F5344CB8AC3E}">
        <p14:creationId xmlns:p14="http://schemas.microsoft.com/office/powerpoint/2010/main" val="39057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anim calcmode="lin" valueType="num">
                                      <p:cBhvr>
                                        <p:cTn id="13" dur="750" fill="hold"/>
                                        <p:tgtEl>
                                          <p:spTgt spid="12"/>
                                        </p:tgtEl>
                                        <p:attrNameLst>
                                          <p:attrName>ppt_x</p:attrName>
                                        </p:attrNameLst>
                                      </p:cBhvr>
                                      <p:tavLst>
                                        <p:tav tm="0">
                                          <p:val>
                                            <p:strVal val="#ppt_x"/>
                                          </p:val>
                                        </p:tav>
                                        <p:tav tm="100000">
                                          <p:val>
                                            <p:strVal val="#ppt_x"/>
                                          </p:val>
                                        </p:tav>
                                      </p:tavLst>
                                    </p:anim>
                                    <p:anim calcmode="lin" valueType="num">
                                      <p:cBhvr>
                                        <p:cTn id="14"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380;p40">
            <a:extLst>
              <a:ext uri="{FF2B5EF4-FFF2-40B4-BE49-F238E27FC236}">
                <a16:creationId xmlns:a16="http://schemas.microsoft.com/office/drawing/2014/main" id="{8F7E7549-DE56-6FB3-F97D-BB3644AD8445}"/>
              </a:ext>
            </a:extLst>
          </p:cNvPr>
          <p:cNvSpPr txBox="1">
            <a:spLocks noGrp="1"/>
          </p:cNvSpPr>
          <p:nvPr>
            <p:ph type="title"/>
          </p:nvPr>
        </p:nvSpPr>
        <p:spPr>
          <a:xfrm>
            <a:off x="793166" y="112729"/>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 Susceptibility – </a:t>
            </a:r>
            <a:r>
              <a:rPr lang="en-US" sz="2000" i="0" u="dbl"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Attacking Vulnerable Points</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5B17BDE-3F72-22E5-B7B1-DFD5B6A2EF6B}"/>
              </a:ext>
            </a:extLst>
          </p:cNvPr>
          <p:cNvPicPr>
            <a:picLocks noChangeAspect="1"/>
          </p:cNvPicPr>
          <p:nvPr/>
        </p:nvPicPr>
        <p:blipFill>
          <a:blip r:embed="rId2">
            <a:alphaModFix amt="10000"/>
          </a:blip>
          <a:stretch>
            <a:fillRect/>
          </a:stretch>
        </p:blipFill>
        <p:spPr>
          <a:xfrm rot="4259847">
            <a:off x="713048" y="-128613"/>
            <a:ext cx="3129939" cy="3129939"/>
          </a:xfrm>
          <a:prstGeom prst="rect">
            <a:avLst/>
          </a:prstGeom>
        </p:spPr>
      </p:pic>
      <p:pic>
        <p:nvPicPr>
          <p:cNvPr id="12" name="Picture 11">
            <a:extLst>
              <a:ext uri="{FF2B5EF4-FFF2-40B4-BE49-F238E27FC236}">
                <a16:creationId xmlns:a16="http://schemas.microsoft.com/office/drawing/2014/main" id="{5EC8259C-FB71-AB79-55CF-063DAA09CE35}"/>
              </a:ext>
            </a:extLst>
          </p:cNvPr>
          <p:cNvPicPr>
            <a:picLocks noChangeAspect="1"/>
          </p:cNvPicPr>
          <p:nvPr/>
        </p:nvPicPr>
        <p:blipFill>
          <a:blip r:embed="rId2">
            <a:alphaModFix amt="10000"/>
          </a:blip>
          <a:stretch>
            <a:fillRect/>
          </a:stretch>
        </p:blipFill>
        <p:spPr>
          <a:xfrm rot="4209574">
            <a:off x="5198730" y="1006779"/>
            <a:ext cx="3129939" cy="3129939"/>
          </a:xfrm>
          <a:prstGeom prst="rect">
            <a:avLst/>
          </a:prstGeom>
        </p:spPr>
      </p:pic>
      <p:pic>
        <p:nvPicPr>
          <p:cNvPr id="14" name="Picture 13">
            <a:extLst>
              <a:ext uri="{FF2B5EF4-FFF2-40B4-BE49-F238E27FC236}">
                <a16:creationId xmlns:a16="http://schemas.microsoft.com/office/drawing/2014/main" id="{C26E3657-5D75-1E81-EC6F-3A0C5EA3453E}"/>
              </a:ext>
            </a:extLst>
          </p:cNvPr>
          <p:cNvPicPr>
            <a:picLocks noChangeAspect="1"/>
          </p:cNvPicPr>
          <p:nvPr/>
        </p:nvPicPr>
        <p:blipFill>
          <a:blip r:embed="rId2">
            <a:alphaModFix amt="10000"/>
          </a:blip>
          <a:stretch>
            <a:fillRect/>
          </a:stretch>
        </p:blipFill>
        <p:spPr>
          <a:xfrm rot="1865929">
            <a:off x="1376577" y="2011256"/>
            <a:ext cx="3129939" cy="3129939"/>
          </a:xfrm>
          <a:prstGeom prst="rect">
            <a:avLst/>
          </a:prstGeom>
        </p:spPr>
      </p:pic>
      <p:pic>
        <p:nvPicPr>
          <p:cNvPr id="10" name="Picture 9" descr="A computer network diagram with many objects connected to each other&#10;&#10;Description automatically generated">
            <a:extLst>
              <a:ext uri="{FF2B5EF4-FFF2-40B4-BE49-F238E27FC236}">
                <a16:creationId xmlns:a16="http://schemas.microsoft.com/office/drawing/2014/main" id="{FD0CEC45-A81F-C218-0931-B6A3F7367EF7}"/>
              </a:ext>
            </a:extLst>
          </p:cNvPr>
          <p:cNvPicPr>
            <a:picLocks noChangeAspect="1"/>
          </p:cNvPicPr>
          <p:nvPr/>
        </p:nvPicPr>
        <p:blipFill>
          <a:blip r:embed="rId3"/>
          <a:stretch>
            <a:fillRect/>
          </a:stretch>
        </p:blipFill>
        <p:spPr>
          <a:xfrm>
            <a:off x="1963423" y="765855"/>
            <a:ext cx="5217154" cy="3746697"/>
          </a:xfrm>
          <a:prstGeom prst="rect">
            <a:avLst/>
          </a:prstGeom>
        </p:spPr>
      </p:pic>
    </p:spTree>
    <p:extLst>
      <p:ext uri="{BB962C8B-B14F-4D97-AF65-F5344CB8AC3E}">
        <p14:creationId xmlns:p14="http://schemas.microsoft.com/office/powerpoint/2010/main" val="44880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39"/>
          <p:cNvSpPr txBox="1">
            <a:spLocks noGrp="1"/>
          </p:cNvSpPr>
          <p:nvPr>
            <p:ph type="title"/>
          </p:nvPr>
        </p:nvSpPr>
        <p:spPr>
          <a:xfrm>
            <a:off x="222595" y="2860691"/>
            <a:ext cx="5115000" cy="10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1"/>
                </a:solidFill>
                <a:uFill>
                  <a:noFill/>
                </a:uFill>
                <a:latin typeface="Times New Roman" panose="02020603050405020304" pitchFamily="18" charset="0"/>
                <a:ea typeface="Roboto Mono SemiBold"/>
                <a:cs typeface="Times New Roman" panose="02020603050405020304" pitchFamily="18" charset="0"/>
                <a:sym typeface="Roboto Mono SemiBold"/>
              </a:rPr>
              <a:t>SDN – Network Security Threats &amp; Countermeasures </a:t>
            </a:r>
            <a:endParaRPr lang="en-US" sz="3200" dirty="0">
              <a:solidFill>
                <a:schemeClr val="dk1"/>
              </a:solidFill>
              <a:latin typeface="Times New Roman" panose="02020603050405020304" pitchFamily="18" charset="0"/>
              <a:ea typeface="Roboto Mono SemiBold"/>
              <a:cs typeface="Times New Roman" panose="02020603050405020304" pitchFamily="18" charset="0"/>
              <a:sym typeface="Roboto Mono SemiBold"/>
            </a:endParaRPr>
          </a:p>
        </p:txBody>
      </p:sp>
      <p:sp>
        <p:nvSpPr>
          <p:cNvPr id="2362" name="Google Shape;2362;p39"/>
          <p:cNvSpPr txBox="1">
            <a:spLocks noGrp="1"/>
          </p:cNvSpPr>
          <p:nvPr>
            <p:ph type="title" idx="2"/>
          </p:nvPr>
        </p:nvSpPr>
        <p:spPr>
          <a:xfrm>
            <a:off x="709618" y="1328925"/>
            <a:ext cx="1626600"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lumMod val="50000"/>
                  </a:schemeClr>
                </a:solidFill>
                <a:latin typeface="Times New Roman" panose="02020603050405020304" pitchFamily="18" charset="0"/>
                <a:cs typeface="Times New Roman" panose="02020603050405020304" pitchFamily="18" charset="0"/>
              </a:rPr>
              <a:t>05</a:t>
            </a:r>
            <a:endParaRPr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2363" name="Google Shape;2363;p39"/>
          <p:cNvCxnSpPr>
            <a:cxnSpLocks/>
          </p:cNvCxnSpPr>
          <p:nvPr/>
        </p:nvCxnSpPr>
        <p:spPr>
          <a:xfrm flipH="1">
            <a:off x="0" y="2674034"/>
            <a:ext cx="5021943" cy="0"/>
          </a:xfrm>
          <a:prstGeom prst="straightConnector1">
            <a:avLst/>
          </a:prstGeom>
          <a:noFill/>
          <a:ln w="9525" cap="flat" cmpd="sng">
            <a:solidFill>
              <a:schemeClr val="dk1"/>
            </a:solidFill>
            <a:prstDash val="solid"/>
            <a:round/>
            <a:headEnd type="none" w="med" len="med"/>
            <a:tailEnd type="none" w="med" len="med"/>
          </a:ln>
        </p:spPr>
      </p:cxnSp>
      <p:grpSp>
        <p:nvGrpSpPr>
          <p:cNvPr id="2365" name="Google Shape;2365;p39"/>
          <p:cNvGrpSpPr/>
          <p:nvPr/>
        </p:nvGrpSpPr>
        <p:grpSpPr>
          <a:xfrm rot="5400000">
            <a:off x="1814964" y="-1292741"/>
            <a:ext cx="3689134" cy="3227984"/>
            <a:chOff x="1067625" y="-1658125"/>
            <a:chExt cx="2887550" cy="2526600"/>
          </a:xfrm>
        </p:grpSpPr>
        <p:sp>
          <p:nvSpPr>
            <p:cNvPr id="2366" name="Google Shape;2366;p39"/>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7" name="Google Shape;2367;p39"/>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8" name="Google Shape;2368;p39"/>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9" name="Google Shape;2369;p39"/>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0" name="Google Shape;2370;p39"/>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1" name="Google Shape;2371;p39"/>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14" name="Picture Placeholder 13" descr="A group of people working in a room with computers&#10;&#10;Description automatically generated">
            <a:extLst>
              <a:ext uri="{FF2B5EF4-FFF2-40B4-BE49-F238E27FC236}">
                <a16:creationId xmlns:a16="http://schemas.microsoft.com/office/drawing/2014/main" id="{51330845-6B96-8700-B541-729A0EDF2CE4}"/>
              </a:ext>
            </a:extLst>
          </p:cNvPr>
          <p:cNvPicPr>
            <a:picLocks noGrp="1" noChangeAspect="1"/>
          </p:cNvPicPr>
          <p:nvPr>
            <p:ph type="pic" idx="3"/>
          </p:nvPr>
        </p:nvPicPr>
        <p:blipFill>
          <a:blip r:embed="rId3"/>
          <a:srcRect l="12364" r="12364"/>
          <a:stretch>
            <a:fillRect/>
          </a:stretch>
        </p:blipFill>
        <p:spPr/>
      </p:pic>
    </p:spTree>
    <p:extLst>
      <p:ext uri="{BB962C8B-B14F-4D97-AF65-F5344CB8AC3E}">
        <p14:creationId xmlns:p14="http://schemas.microsoft.com/office/powerpoint/2010/main" val="391376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62"/>
                                        </p:tgtEl>
                                        <p:attrNameLst>
                                          <p:attrName>style.visibility</p:attrName>
                                        </p:attrNameLst>
                                      </p:cBhvr>
                                      <p:to>
                                        <p:strVal val="visible"/>
                                      </p:to>
                                    </p:set>
                                    <p:animEffect transition="in" filter="wipe(down)">
                                      <p:cBhvr>
                                        <p:cTn id="7" dur="500"/>
                                        <p:tgtEl>
                                          <p:spTgt spid="2362"/>
                                        </p:tgtEl>
                                      </p:cBhvr>
                                    </p:animEffect>
                                  </p:childTnLst>
                                </p:cTn>
                              </p:par>
                              <p:par>
                                <p:cTn id="8" presetID="22" presetClass="entr" presetSubtype="4" fill="hold" nodeType="withEffect">
                                  <p:stCondLst>
                                    <p:cond delay="0"/>
                                  </p:stCondLst>
                                  <p:childTnLst>
                                    <p:set>
                                      <p:cBhvr>
                                        <p:cTn id="9" dur="1" fill="hold">
                                          <p:stCondLst>
                                            <p:cond delay="0"/>
                                          </p:stCondLst>
                                        </p:cTn>
                                        <p:tgtEl>
                                          <p:spTgt spid="2363"/>
                                        </p:tgtEl>
                                        <p:attrNameLst>
                                          <p:attrName>style.visibility</p:attrName>
                                        </p:attrNameLst>
                                      </p:cBhvr>
                                      <p:to>
                                        <p:strVal val="visible"/>
                                      </p:to>
                                    </p:set>
                                    <p:animEffect transition="in" filter="wipe(down)">
                                      <p:cBhvr>
                                        <p:cTn id="10" dur="500"/>
                                        <p:tgtEl>
                                          <p:spTgt spid="236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61"/>
                                        </p:tgtEl>
                                        <p:attrNameLst>
                                          <p:attrName>style.visibility</p:attrName>
                                        </p:attrNameLst>
                                      </p:cBhvr>
                                      <p:to>
                                        <p:strVal val="visible"/>
                                      </p:to>
                                    </p:set>
                                    <p:animEffect transition="in" filter="wipe(down)">
                                      <p:cBhvr>
                                        <p:cTn id="13" dur="500"/>
                                        <p:tgtEl>
                                          <p:spTgt spid="2361"/>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 grpId="0"/>
      <p:bldP spid="236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EDC00F-1AB7-6535-FBFA-61B93F979CB8}"/>
              </a:ext>
            </a:extLst>
          </p:cNvPr>
          <p:cNvPicPr>
            <a:picLocks noChangeAspect="1"/>
          </p:cNvPicPr>
          <p:nvPr/>
        </p:nvPicPr>
        <p:blipFill>
          <a:blip r:embed="rId2">
            <a:alphaModFix amt="10000"/>
          </a:blip>
          <a:stretch>
            <a:fillRect/>
          </a:stretch>
        </p:blipFill>
        <p:spPr>
          <a:xfrm rot="15410269">
            <a:off x="7629567" y="125688"/>
            <a:ext cx="1247914" cy="1247914"/>
          </a:xfrm>
          <a:prstGeom prst="rect">
            <a:avLst/>
          </a:prstGeom>
        </p:spPr>
      </p:pic>
      <p:pic>
        <p:nvPicPr>
          <p:cNvPr id="4" name="Picture 3">
            <a:extLst>
              <a:ext uri="{FF2B5EF4-FFF2-40B4-BE49-F238E27FC236}">
                <a16:creationId xmlns:a16="http://schemas.microsoft.com/office/drawing/2014/main" id="{AAE92391-32B5-E490-7893-6BB3037F7EBC}"/>
              </a:ext>
            </a:extLst>
          </p:cNvPr>
          <p:cNvPicPr>
            <a:picLocks noChangeAspect="1"/>
          </p:cNvPicPr>
          <p:nvPr/>
        </p:nvPicPr>
        <p:blipFill>
          <a:blip r:embed="rId2">
            <a:alphaModFix amt="10000"/>
          </a:blip>
          <a:stretch>
            <a:fillRect/>
          </a:stretch>
        </p:blipFill>
        <p:spPr>
          <a:xfrm rot="4259847">
            <a:off x="531089" y="155180"/>
            <a:ext cx="1247914" cy="1247914"/>
          </a:xfrm>
          <a:prstGeom prst="rect">
            <a:avLst/>
          </a:prstGeom>
        </p:spPr>
      </p:pic>
      <p:sp>
        <p:nvSpPr>
          <p:cNvPr id="2" name="Google Shape;2380;p40">
            <a:extLst>
              <a:ext uri="{FF2B5EF4-FFF2-40B4-BE49-F238E27FC236}">
                <a16:creationId xmlns:a16="http://schemas.microsoft.com/office/drawing/2014/main" id="{55100715-531C-AF70-5E6A-F00190553D7D}"/>
              </a:ext>
            </a:extLst>
          </p:cNvPr>
          <p:cNvSpPr txBox="1">
            <a:spLocks noGrp="1"/>
          </p:cNvSpPr>
          <p:nvPr>
            <p:ph type="title"/>
          </p:nvPr>
        </p:nvSpPr>
        <p:spPr>
          <a:xfrm>
            <a:off x="793166" y="112729"/>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Infrastructure Layer – Threats &amp; Countermeasure</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graphicFrame>
        <p:nvGraphicFramePr>
          <p:cNvPr id="3" name="Google Shape;2324;p35">
            <a:extLst>
              <a:ext uri="{FF2B5EF4-FFF2-40B4-BE49-F238E27FC236}">
                <a16:creationId xmlns:a16="http://schemas.microsoft.com/office/drawing/2014/main" id="{4BDA1A11-0250-C871-1818-F9884EC80DF8}"/>
              </a:ext>
            </a:extLst>
          </p:cNvPr>
          <p:cNvGraphicFramePr/>
          <p:nvPr>
            <p:extLst>
              <p:ext uri="{D42A27DB-BD31-4B8C-83A1-F6EECF244321}">
                <p14:modId xmlns:p14="http://schemas.microsoft.com/office/powerpoint/2010/main" val="1483245574"/>
              </p:ext>
            </p:extLst>
          </p:nvPr>
        </p:nvGraphicFramePr>
        <p:xfrm>
          <a:off x="140831" y="779137"/>
          <a:ext cx="8862339" cy="3718470"/>
        </p:xfrm>
        <a:graphic>
          <a:graphicData uri="http://schemas.openxmlformats.org/drawingml/2006/table">
            <a:tbl>
              <a:tblPr>
                <a:noFill/>
                <a:tableStyleId>{0EDBBA50-E11F-45FA-99B0-819E4B204DDD}</a:tableStyleId>
              </a:tblPr>
              <a:tblGrid>
                <a:gridCol w="1605523">
                  <a:extLst>
                    <a:ext uri="{9D8B030D-6E8A-4147-A177-3AD203B41FA5}">
                      <a16:colId xmlns:a16="http://schemas.microsoft.com/office/drawing/2014/main" val="20000"/>
                    </a:ext>
                  </a:extLst>
                </a:gridCol>
                <a:gridCol w="4112896">
                  <a:extLst>
                    <a:ext uri="{9D8B030D-6E8A-4147-A177-3AD203B41FA5}">
                      <a16:colId xmlns:a16="http://schemas.microsoft.com/office/drawing/2014/main" val="20001"/>
                    </a:ext>
                  </a:extLst>
                </a:gridCol>
                <a:gridCol w="3143920">
                  <a:extLst>
                    <a:ext uri="{9D8B030D-6E8A-4147-A177-3AD203B41FA5}">
                      <a16:colId xmlns:a16="http://schemas.microsoft.com/office/drawing/2014/main" val="4073506648"/>
                    </a:ext>
                  </a:extLst>
                </a:gridCol>
              </a:tblGrid>
              <a:tr h="337721">
                <a:tc>
                  <a:txBody>
                    <a:bodyPr/>
                    <a:lstStyle/>
                    <a:p>
                      <a:pPr marL="0" lvl="0" indent="0" algn="l" rtl="0">
                        <a:spcBef>
                          <a:spcPts val="0"/>
                        </a:spcBef>
                        <a:spcAft>
                          <a:spcPts val="0"/>
                        </a:spcAft>
                        <a:buNone/>
                      </a:pPr>
                      <a:r>
                        <a:rPr lang="en-US" sz="1100" b="1" u="sng" baseline="0" dirty="0">
                          <a:solidFill>
                            <a:schemeClr val="bg2">
                              <a:lumMod val="75000"/>
                            </a:schemeClr>
                          </a:solidFill>
                          <a:latin typeface="Times New Roman" panose="02020603050405020304" pitchFamily="18" charset="0"/>
                          <a:ea typeface="Roboto Mono SemiBold"/>
                          <a:cs typeface="Times New Roman" panose="02020603050405020304" pitchFamily="18" charset="0"/>
                          <a:sym typeface="Roboto Mono SemiBold"/>
                        </a:rPr>
                        <a:t>Threats</a:t>
                      </a:r>
                      <a:endParaRPr sz="1100" b="1" u="sng" baseline="0" dirty="0">
                        <a:solidFill>
                          <a:schemeClr val="bg2">
                            <a:lumMod val="75000"/>
                          </a:schemeClr>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alpha val="45000"/>
                      </a:schemeClr>
                    </a:solidFill>
                  </a:tcPr>
                </a:tc>
                <a:tc>
                  <a:txBody>
                    <a:bodyPr/>
                    <a:lstStyle/>
                    <a:p>
                      <a:pPr marL="152550" marR="0" lvl="0" indent="0"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kumimoji="0" lang="en-US"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rPr>
                        <a:t>Consequences – Adverse Effects</a:t>
                      </a:r>
                      <a:endParaRPr kumimoji="0" lang="el-GR"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alpha val="45000"/>
                      </a:schemeClr>
                    </a:solidFill>
                  </a:tcPr>
                </a:tc>
                <a:tc>
                  <a:txBody>
                    <a:bodyPr/>
                    <a:lstStyle/>
                    <a:p>
                      <a:pPr marL="152550" marR="0" lvl="0" indent="0"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kumimoji="0" lang="en-US"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rPr>
                        <a:t>Countermeasures</a:t>
                      </a:r>
                      <a:endParaRPr kumimoji="0" lang="el-GR"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60000"/>
                        <a:lumOff val="40000"/>
                        <a:alpha val="45000"/>
                      </a:schemeClr>
                    </a:solidFill>
                  </a:tcPr>
                </a:tc>
                <a:extLst>
                  <a:ext uri="{0D108BD9-81ED-4DB2-BD59-A6C34878D82A}">
                    <a16:rowId xmlns:a16="http://schemas.microsoft.com/office/drawing/2014/main" val="166993983"/>
                  </a:ext>
                </a:extLst>
              </a:tr>
              <a:tr h="1527189">
                <a:tc>
                  <a:txBody>
                    <a:bodyPr/>
                    <a:lstStyle/>
                    <a:p>
                      <a:pPr marL="0" lvl="0" indent="0" algn="l" rtl="0">
                        <a:spcBef>
                          <a:spcPts val="0"/>
                        </a:spcBef>
                        <a:spcAft>
                          <a:spcPts val="0"/>
                        </a:spcAft>
                        <a:buNone/>
                      </a:pPr>
                      <a:r>
                        <a:rPr lang="en-US" sz="1100" b="1" i="0" u="none" strike="noStrike" cap="none" dirty="0">
                          <a:solidFill>
                            <a:srgbClr val="C00000"/>
                          </a:solidFill>
                          <a:effectLst/>
                          <a:latin typeface="Times New Roman" panose="02020603050405020304" pitchFamily="18" charset="0"/>
                          <a:ea typeface="Arial"/>
                          <a:cs typeface="Times New Roman" panose="02020603050405020304" pitchFamily="18" charset="0"/>
                          <a:sym typeface="Arial"/>
                        </a:rPr>
                        <a:t>Denial-of-Service (DoS) Attack – Flow Table &amp; Buffer Saturation</a:t>
                      </a:r>
                      <a:endParaRPr sz="1000" b="1" u="none" baseline="0" dirty="0">
                        <a:solidFill>
                          <a:srgbClr val="C00000"/>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tc>
                  <a:txBody>
                    <a:bodyPr/>
                    <a:lstStyle/>
                    <a:p>
                      <a:pPr algn="just"/>
                      <a:r>
                        <a:rPr lang="en-US" sz="1000" dirty="0">
                          <a:latin typeface="Times New Roman" panose="02020603050405020304" pitchFamily="18" charset="0"/>
                          <a:cs typeface="Times New Roman" panose="02020603050405020304" pitchFamily="18" charset="0"/>
                        </a:rPr>
                        <a:t>OpenFlow's design flaw</a:t>
                      </a:r>
                      <a:r>
                        <a:rPr lang="en-US" sz="1000" dirty="0">
                          <a:solidFill>
                            <a:schemeClr val="bg2">
                              <a:lumMod val="75000"/>
                            </a:schemeClr>
                          </a:solidFill>
                          <a:latin typeface="Times New Roman" panose="02020603050405020304" pitchFamily="18" charset="0"/>
                          <a:cs typeface="Times New Roman" panose="02020603050405020304" pitchFamily="18" charset="0"/>
                        </a:rPr>
                        <a:t>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sym typeface="Wingdings" panose="05000000000000000000" pitchFamily="2" charset="2"/>
                        </a:rPr>
                        <a:t>A</a:t>
                      </a:r>
                      <a:r>
                        <a:rPr lang="en-US" sz="1000" dirty="0">
                          <a:latin typeface="Times New Roman" panose="02020603050405020304" pitchFamily="18" charset="0"/>
                          <a:cs typeface="Times New Roman" panose="02020603050405020304" pitchFamily="18" charset="0"/>
                        </a:rPr>
                        <a:t>llowing rule changes for packets without known addresses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attackers can launch DoS or DDoS attacks by flooding the network</a:t>
                      </a:r>
                      <a:r>
                        <a:rPr lang="en-US" sz="1000" dirty="0">
                          <a:solidFill>
                            <a:schemeClr val="bg2">
                              <a:lumMod val="75000"/>
                            </a:schemeClr>
                          </a:solidFill>
                          <a:latin typeface="Times New Roman" panose="02020603050405020304" pitchFamily="18" charset="0"/>
                          <a:cs typeface="Times New Roman" panose="02020603050405020304" pitchFamily="18" charset="0"/>
                        </a:rPr>
                        <a:t>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quickly exhausting resources and disrupting legitimate data forwarding</a:t>
                      </a:r>
                    </a:p>
                    <a:p>
                      <a:pPr algn="just"/>
                      <a:r>
                        <a:rPr lang="en-US" sz="1000" dirty="0">
                          <a:latin typeface="Times New Roman" panose="02020603050405020304" pitchFamily="18" charset="0"/>
                          <a:cs typeface="Times New Roman" panose="02020603050405020304" pitchFamily="18" charset="0"/>
                        </a:rPr>
                        <a:t>Attackers can also exploit the limited storage of the buffer flow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O</a:t>
                      </a:r>
                      <a:r>
                        <a:rPr lang="en-US" sz="1000" dirty="0">
                          <a:latin typeface="Times New Roman" panose="02020603050405020304" pitchFamily="18" charset="0"/>
                          <a:cs typeface="Times New Roman" panose="02020603050405020304" pitchFamily="18" charset="0"/>
                        </a:rPr>
                        <a:t>verloading the buffer with TCP packets, attackers force it to delete incoming packets prematurely, further impacting network performance </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tc>
                  <a:txBody>
                    <a:bodyPr/>
                    <a:lstStyle/>
                    <a:p>
                      <a:pPr marL="152550" marR="0" lvl="0" indent="0" algn="just"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kumimoji="0" lang="en-US" altLang="el-GR"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Incorporation of Intrusion Detection/Prevention Systems</a:t>
                      </a:r>
                    </a:p>
                    <a:p>
                      <a:pPr marL="152550" marR="0" lvl="0" indent="0" algn="just"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Virtual Source Address Validation Edge is a platform which entails protection schematics against Denial-of-Service attacks with the architectural design of NOX </a:t>
                      </a:r>
                    </a:p>
                    <a:p>
                      <a:pPr marL="152550" marR="0" lvl="0" indent="0" algn="just"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b="0" i="0" u="none" strike="noStrike" cap="none" dirty="0">
                          <a:solidFill>
                            <a:srgbClr val="000000"/>
                          </a:solidFill>
                          <a:effectLst/>
                          <a:latin typeface="Times New Roman" panose="02020603050405020304" pitchFamily="18" charset="0"/>
                          <a:cs typeface="Times New Roman" panose="02020603050405020304" pitchFamily="18" charset="0"/>
                          <a:sym typeface="Arial"/>
                        </a:rPr>
                        <a:t>I</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mplementation of the framework </a:t>
                      </a:r>
                      <a:r>
                        <a:rPr lang="en-US" sz="10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SFlow</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-RT</a:t>
                      </a:r>
                      <a:endParaRPr lang="en-US" sz="8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pPr marL="152550" marR="0" lvl="0" indent="0"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endParaRPr kumimoji="0" lang="en-US" sz="700" b="0" i="0" u="none" strike="noStrike" cap="none" normalizeH="0" baseline="0" dirty="0">
                        <a:ln>
                          <a:noFill/>
                        </a:ln>
                        <a:solidFill>
                          <a:schemeClr val="tx1"/>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0"/>
                  </a:ext>
                </a:extLst>
              </a:tr>
              <a:tr h="1718091">
                <a:tc>
                  <a:txBody>
                    <a:bodyPr/>
                    <a:lstStyle/>
                    <a:p>
                      <a:r>
                        <a:rPr lang="en-US" sz="1100" b="1" i="0" u="none" strike="noStrike" cap="none" dirty="0">
                          <a:solidFill>
                            <a:srgbClr val="C00000"/>
                          </a:solidFill>
                          <a:effectLst/>
                          <a:latin typeface="Times New Roman" panose="02020603050405020304" pitchFamily="18" charset="0"/>
                          <a:ea typeface="Arial"/>
                          <a:cs typeface="Times New Roman" panose="02020603050405020304" pitchFamily="18" charset="0"/>
                          <a:sym typeface="Arial"/>
                        </a:rPr>
                        <a:t>Man-In-The-Middle (MITM) Attack – Controller &amp; Switching Device</a:t>
                      </a:r>
                      <a:endParaRPr lang="el-GR" sz="1100" b="1" i="0" u="none" strike="noStrike" cap="none" dirty="0">
                        <a:solidFill>
                          <a:srgbClr val="C00000"/>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algn="just"/>
                      <a:r>
                        <a:rPr lang="en-US" sz="1000" dirty="0">
                          <a:latin typeface="Times New Roman" panose="02020603050405020304" pitchFamily="18" charset="0"/>
                          <a:cs typeface="Times New Roman" panose="02020603050405020304" pitchFamily="18" charset="0"/>
                        </a:rPr>
                        <a:t>A Man-In-The-Middle (MITM)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frequent communication between controllers and switches creates an ideal environment for MITM attacks, where attackers can alter forwarding rules to exploit packet routing and enable ARP poisoning </a:t>
                      </a:r>
                    </a:p>
                    <a:p>
                      <a:pPr algn="just"/>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MITM vulnerabilities affect both physical and virtual SDN connections, as data often traverses multiple switches, increasing susceptibility across controllers and switches in the network</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152550" marR="0" lvl="0" indent="0" algn="l"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kumimoji="0" lang="en-US" altLang="el-GR" sz="10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NOX OpenFlow Controller, </a:t>
                      </a:r>
                      <a:r>
                        <a:rPr lang="en-US" sz="1000" b="0" i="0" u="none" strike="noStrike" cap="none" dirty="0">
                          <a:solidFill>
                            <a:schemeClr val="bg1">
                              <a:lumMod val="10000"/>
                            </a:schemeClr>
                          </a:solidFill>
                          <a:effectLst/>
                          <a:latin typeface="Times New Roman" panose="02020603050405020304" pitchFamily="18" charset="0"/>
                          <a:ea typeface="Arial"/>
                          <a:cs typeface="Times New Roman" panose="02020603050405020304" pitchFamily="18" charset="0"/>
                          <a:sym typeface="Arial"/>
                        </a:rPr>
                        <a:t>performs authentication and source authorization in accordance with a role-based model</a:t>
                      </a:r>
                      <a:endParaRPr kumimoji="0" lang="en-US" altLang="el-GR" sz="10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152550" marR="0" lvl="0" indent="0" algn="l"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kumimoji="0" lang="en-US" altLang="el-GR" sz="1000" b="0" i="0" u="none" strike="noStrike" cap="none" normalizeH="0" baseline="0" dirty="0" err="1">
                          <a:ln>
                            <a:noFill/>
                          </a:ln>
                          <a:solidFill>
                            <a:schemeClr val="bg1">
                              <a:lumMod val="10000"/>
                            </a:schemeClr>
                          </a:solidFill>
                          <a:effectLst/>
                          <a:latin typeface="Times New Roman" panose="02020603050405020304" pitchFamily="18" charset="0"/>
                          <a:cs typeface="Times New Roman" panose="02020603050405020304" pitchFamily="18" charset="0"/>
                        </a:rPr>
                        <a:t>VeriFlow</a:t>
                      </a:r>
                      <a:r>
                        <a:rPr kumimoji="0" lang="en-US" altLang="el-GR" sz="10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a:t>
                      </a:r>
                      <a:r>
                        <a:rPr lang="en-US" sz="1000" b="0" i="0" u="none" strike="noStrike" cap="none" dirty="0">
                          <a:solidFill>
                            <a:schemeClr val="bg1">
                              <a:lumMod val="10000"/>
                            </a:schemeClr>
                          </a:solidFill>
                          <a:effectLst/>
                          <a:latin typeface="Times New Roman" panose="02020603050405020304" pitchFamily="18" charset="0"/>
                          <a:ea typeface="Arial"/>
                          <a:cs typeface="Times New Roman" panose="02020603050405020304" pitchFamily="18" charset="0"/>
                          <a:sym typeface="Arial"/>
                        </a:rPr>
                        <a:t>perform instantly validation on the packets sent between two targets on the network. Apart from the support of existing technologies that have been developed for compromise events</a:t>
                      </a:r>
                      <a:endParaRPr kumimoji="0" lang="en-US" altLang="el-GR" sz="10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p>
                      <a:pPr marL="152550" marR="0" lvl="0" indent="0" algn="l"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kumimoji="0" lang="en-US" altLang="el-GR" sz="1000" b="0" i="0" u="none" strike="noStrike" cap="none" normalizeH="0" baseline="0" dirty="0" err="1">
                          <a:ln>
                            <a:noFill/>
                          </a:ln>
                          <a:solidFill>
                            <a:schemeClr val="bg1">
                              <a:lumMod val="10000"/>
                            </a:schemeClr>
                          </a:solidFill>
                          <a:effectLst/>
                          <a:latin typeface="Times New Roman" panose="02020603050405020304" pitchFamily="18" charset="0"/>
                          <a:cs typeface="Times New Roman" panose="02020603050405020304" pitchFamily="18" charset="0"/>
                        </a:rPr>
                        <a:t>FortNox</a:t>
                      </a:r>
                      <a:r>
                        <a:rPr kumimoji="0" lang="en-US" altLang="el-GR" sz="10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similar functionality to NOX</a:t>
                      </a:r>
                    </a:p>
                    <a:p>
                      <a:pPr marL="152550" marR="0" lvl="0" indent="0" algn="l"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kumimoji="0" lang="en-US" altLang="el-GR" sz="10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Cryptographic Function - Implementation</a:t>
                      </a:r>
                      <a:endParaRPr kumimoji="0" lang="el-GR" altLang="el-GR" sz="10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485100592"/>
                  </a:ext>
                </a:extLst>
              </a:tr>
            </a:tbl>
          </a:graphicData>
        </a:graphic>
      </p:graphicFrame>
    </p:spTree>
    <p:extLst>
      <p:ext uri="{BB962C8B-B14F-4D97-AF65-F5344CB8AC3E}">
        <p14:creationId xmlns:p14="http://schemas.microsoft.com/office/powerpoint/2010/main" val="222811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C9CA97C5-D5EE-A62E-F95A-79B9DC1736B1}"/>
              </a:ext>
            </a:extLst>
          </p:cNvPr>
          <p:cNvSpPr txBox="1">
            <a:spLocks noGrp="1"/>
          </p:cNvSpPr>
          <p:nvPr>
            <p:ph type="title"/>
          </p:nvPr>
        </p:nvSpPr>
        <p:spPr>
          <a:xfrm>
            <a:off x="793166" y="112729"/>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Control Layer – Threats &amp; Countermeasures</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0C04221-C2F9-077E-F6E6-961C9BD0E197}"/>
              </a:ext>
            </a:extLst>
          </p:cNvPr>
          <p:cNvPicPr>
            <a:picLocks noChangeAspect="1"/>
          </p:cNvPicPr>
          <p:nvPr/>
        </p:nvPicPr>
        <p:blipFill>
          <a:blip r:embed="rId2">
            <a:alphaModFix amt="10000"/>
          </a:blip>
          <a:stretch>
            <a:fillRect/>
          </a:stretch>
        </p:blipFill>
        <p:spPr>
          <a:xfrm rot="4259847">
            <a:off x="531089" y="155180"/>
            <a:ext cx="1247914" cy="1247914"/>
          </a:xfrm>
          <a:prstGeom prst="rect">
            <a:avLst/>
          </a:prstGeom>
        </p:spPr>
      </p:pic>
      <p:pic>
        <p:nvPicPr>
          <p:cNvPr id="4" name="Picture 3">
            <a:extLst>
              <a:ext uri="{FF2B5EF4-FFF2-40B4-BE49-F238E27FC236}">
                <a16:creationId xmlns:a16="http://schemas.microsoft.com/office/drawing/2014/main" id="{F8765F6F-00B5-C2D5-A6B8-8A7A98897099}"/>
              </a:ext>
            </a:extLst>
          </p:cNvPr>
          <p:cNvPicPr>
            <a:picLocks noChangeAspect="1"/>
          </p:cNvPicPr>
          <p:nvPr/>
        </p:nvPicPr>
        <p:blipFill>
          <a:blip r:embed="rId2">
            <a:alphaModFix amt="10000"/>
          </a:blip>
          <a:stretch>
            <a:fillRect/>
          </a:stretch>
        </p:blipFill>
        <p:spPr>
          <a:xfrm rot="4259847">
            <a:off x="7726876" y="-293700"/>
            <a:ext cx="1247914" cy="1247914"/>
          </a:xfrm>
          <a:prstGeom prst="rect">
            <a:avLst/>
          </a:prstGeom>
        </p:spPr>
      </p:pic>
      <p:graphicFrame>
        <p:nvGraphicFramePr>
          <p:cNvPr id="5" name="Google Shape;2324;p35">
            <a:extLst>
              <a:ext uri="{FF2B5EF4-FFF2-40B4-BE49-F238E27FC236}">
                <a16:creationId xmlns:a16="http://schemas.microsoft.com/office/drawing/2014/main" id="{BCE64F0F-22D1-EB81-8D5B-BB515B94BFDB}"/>
              </a:ext>
            </a:extLst>
          </p:cNvPr>
          <p:cNvGraphicFramePr/>
          <p:nvPr>
            <p:extLst>
              <p:ext uri="{D42A27DB-BD31-4B8C-83A1-F6EECF244321}">
                <p14:modId xmlns:p14="http://schemas.microsoft.com/office/powerpoint/2010/main" val="3939229119"/>
              </p:ext>
            </p:extLst>
          </p:nvPr>
        </p:nvGraphicFramePr>
        <p:xfrm>
          <a:off x="140830" y="1499202"/>
          <a:ext cx="8862339" cy="1981140"/>
        </p:xfrm>
        <a:graphic>
          <a:graphicData uri="http://schemas.openxmlformats.org/drawingml/2006/table">
            <a:tbl>
              <a:tblPr>
                <a:noFill/>
                <a:tableStyleId>{0EDBBA50-E11F-45FA-99B0-819E4B204DDD}</a:tableStyleId>
              </a:tblPr>
              <a:tblGrid>
                <a:gridCol w="1747931">
                  <a:extLst>
                    <a:ext uri="{9D8B030D-6E8A-4147-A177-3AD203B41FA5}">
                      <a16:colId xmlns:a16="http://schemas.microsoft.com/office/drawing/2014/main" val="20000"/>
                    </a:ext>
                  </a:extLst>
                </a:gridCol>
                <a:gridCol w="3970488">
                  <a:extLst>
                    <a:ext uri="{9D8B030D-6E8A-4147-A177-3AD203B41FA5}">
                      <a16:colId xmlns:a16="http://schemas.microsoft.com/office/drawing/2014/main" val="20001"/>
                    </a:ext>
                  </a:extLst>
                </a:gridCol>
                <a:gridCol w="3143920">
                  <a:extLst>
                    <a:ext uri="{9D8B030D-6E8A-4147-A177-3AD203B41FA5}">
                      <a16:colId xmlns:a16="http://schemas.microsoft.com/office/drawing/2014/main" val="4073506648"/>
                    </a:ext>
                  </a:extLst>
                </a:gridCol>
              </a:tblGrid>
              <a:tr h="344650">
                <a:tc>
                  <a:txBody>
                    <a:bodyPr/>
                    <a:lstStyle/>
                    <a:p>
                      <a:pPr marL="0" lvl="0" indent="0" algn="l" rtl="0">
                        <a:spcBef>
                          <a:spcPts val="0"/>
                        </a:spcBef>
                        <a:spcAft>
                          <a:spcPts val="0"/>
                        </a:spcAft>
                        <a:buNone/>
                      </a:pPr>
                      <a:r>
                        <a:rPr lang="en-US" sz="1100" b="1" u="sng" baseline="0" dirty="0">
                          <a:solidFill>
                            <a:schemeClr val="bg2">
                              <a:lumMod val="75000"/>
                            </a:schemeClr>
                          </a:solidFill>
                          <a:latin typeface="Times New Roman" panose="02020603050405020304" pitchFamily="18" charset="0"/>
                          <a:ea typeface="Roboto Mono SemiBold"/>
                          <a:cs typeface="Times New Roman" panose="02020603050405020304" pitchFamily="18" charset="0"/>
                          <a:sym typeface="Roboto Mono SemiBold"/>
                        </a:rPr>
                        <a:t>Threats</a:t>
                      </a:r>
                      <a:endParaRPr sz="1100" b="1" u="sng" baseline="0" dirty="0">
                        <a:solidFill>
                          <a:schemeClr val="bg2">
                            <a:lumMod val="75000"/>
                          </a:schemeClr>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alpha val="45000"/>
                      </a:schemeClr>
                    </a:solidFill>
                  </a:tcPr>
                </a:tc>
                <a:tc>
                  <a:txBody>
                    <a:bodyPr/>
                    <a:lstStyle/>
                    <a:p>
                      <a:pPr marL="152550" marR="0" lvl="0" indent="0"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kumimoji="0" lang="en-US"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rPr>
                        <a:t>Consequences – Adverse Effects</a:t>
                      </a:r>
                      <a:endParaRPr kumimoji="0" lang="el-GR"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alpha val="45000"/>
                      </a:schemeClr>
                    </a:solidFill>
                  </a:tcPr>
                </a:tc>
                <a:tc>
                  <a:txBody>
                    <a:bodyPr/>
                    <a:lstStyle/>
                    <a:p>
                      <a:pPr marL="152550" marR="0" lvl="0" indent="0"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kumimoji="0" lang="en-US"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rPr>
                        <a:t>Countermeasures</a:t>
                      </a:r>
                      <a:endParaRPr kumimoji="0" lang="el-GR"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60000"/>
                        <a:lumOff val="40000"/>
                        <a:alpha val="45000"/>
                      </a:schemeClr>
                    </a:solidFill>
                  </a:tcPr>
                </a:tc>
                <a:extLst>
                  <a:ext uri="{0D108BD9-81ED-4DB2-BD59-A6C34878D82A}">
                    <a16:rowId xmlns:a16="http://schemas.microsoft.com/office/drawing/2014/main" val="166993983"/>
                  </a:ext>
                </a:extLst>
              </a:tr>
              <a:tr h="1558522">
                <a:tc>
                  <a:txBody>
                    <a:bodyPr/>
                    <a:lstStyle/>
                    <a:p>
                      <a:pPr marL="0" lvl="0" indent="0" algn="l" rtl="0">
                        <a:spcBef>
                          <a:spcPts val="0"/>
                        </a:spcBef>
                        <a:spcAft>
                          <a:spcPts val="0"/>
                        </a:spcAft>
                        <a:buNone/>
                      </a:pPr>
                      <a:r>
                        <a:rPr lang="en-US" sz="1100" b="1" i="0" u="none" strike="noStrike" cap="none" dirty="0">
                          <a:solidFill>
                            <a:srgbClr val="C00000"/>
                          </a:solidFill>
                          <a:effectLst/>
                          <a:latin typeface="Times New Roman" panose="02020603050405020304" pitchFamily="18" charset="0"/>
                          <a:ea typeface="Arial"/>
                          <a:cs typeface="Times New Roman" panose="02020603050405020304" pitchFamily="18" charset="0"/>
                          <a:sym typeface="Arial"/>
                        </a:rPr>
                        <a:t>Distributed Denial-of-Service (DDoS) &amp; Denial-of-Service (DoS) Attack – SDN Controller</a:t>
                      </a:r>
                      <a:endParaRPr sz="800" b="1" u="none" baseline="0" dirty="0">
                        <a:solidFill>
                          <a:srgbClr val="C00000"/>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tc>
                  <a:txBody>
                    <a:bodyPr/>
                    <a:lstStyle/>
                    <a:p>
                      <a:pPr algn="just"/>
                      <a:r>
                        <a:rPr lang="en-US" sz="1000" dirty="0">
                          <a:latin typeface="Times New Roman" panose="02020603050405020304" pitchFamily="18" charset="0"/>
                          <a:cs typeface="Times New Roman" panose="02020603050405020304" pitchFamily="18" charset="0"/>
                        </a:rPr>
                        <a:t>Distributed Denial-of-Service (DDoS) attacks target the SDN controller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rPr>
                        <a:t> overloading it to the point of paralysis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rendering its services unavailable to all network users.</a:t>
                      </a:r>
                    </a:p>
                    <a:p>
                      <a:pPr algn="just"/>
                      <a:r>
                        <a:rPr lang="en-US" sz="1000" dirty="0">
                          <a:latin typeface="Times New Roman" panose="02020603050405020304" pitchFamily="18" charset="0"/>
                          <a:cs typeface="Times New Roman" panose="02020603050405020304" pitchFamily="18" charset="0"/>
                        </a:rPr>
                        <a:t>Attackers flood the network with massive UDP and TCP traffic via compromised devices (bots)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rPr>
                        <a:t> generating malformed packets</a:t>
                      </a:r>
                    </a:p>
                    <a:p>
                      <a:pPr algn="just"/>
                      <a:r>
                        <a:rPr lang="en-US" sz="1000" dirty="0">
                          <a:latin typeface="Times New Roman" panose="02020603050405020304" pitchFamily="18" charset="0"/>
                          <a:cs typeface="Times New Roman" panose="02020603050405020304" pitchFamily="18" charset="0"/>
                        </a:rPr>
                        <a:t>OpenFlow’s handling limitations</a:t>
                      </a:r>
                      <a:r>
                        <a:rPr lang="en-US" sz="1000" dirty="0">
                          <a:solidFill>
                            <a:schemeClr val="bg2">
                              <a:lumMod val="75000"/>
                            </a:schemeClr>
                          </a:solidFill>
                          <a:latin typeface="Times New Roman" panose="02020603050405020304" pitchFamily="18" charset="0"/>
                          <a:cs typeface="Times New Roman" panose="02020603050405020304" pitchFamily="18" charset="0"/>
                        </a:rPr>
                        <a:t>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sym typeface="Wingdings" panose="05000000000000000000" pitchFamily="2" charset="2"/>
                        </a:rPr>
                        <a:t>making </a:t>
                      </a:r>
                      <a:r>
                        <a:rPr lang="en-US" sz="1000" dirty="0">
                          <a:latin typeface="Times New Roman" panose="02020603050405020304" pitchFamily="18" charset="0"/>
                          <a:cs typeface="Times New Roman" panose="02020603050405020304" pitchFamily="18" charset="0"/>
                        </a:rPr>
                        <a:t>the controller become overwhelmed with the management of the high-volume traffic, depleting resources, saturating bandwidth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causing a rapid decline in SDN network performance and functionality.</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tc>
                  <a:txBody>
                    <a:bodyPr/>
                    <a:lstStyle/>
                    <a:p>
                      <a:pPr marL="152550" marR="0" lvl="0" indent="0" algn="just"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b="0" i="0" u="none" strike="noStrike" cap="none" dirty="0">
                          <a:solidFill>
                            <a:schemeClr val="bg2">
                              <a:lumMod val="75000"/>
                            </a:schemeClr>
                          </a:solidFill>
                          <a:effectLst/>
                          <a:latin typeface="Times New Roman" panose="02020603050405020304" pitchFamily="18" charset="0"/>
                          <a:ea typeface="Arial"/>
                          <a:cs typeface="Times New Roman" panose="02020603050405020304" pitchFamily="18" charset="0"/>
                          <a:sym typeface="Wingdings" panose="05000000000000000000" pitchFamily="2" charset="2"/>
                        </a:rPr>
                        <a:t></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Wingdings" panose="05000000000000000000" pitchFamily="2" charset="2"/>
                        </a:rPr>
                        <a:t> </a:t>
                      </a:r>
                      <a:r>
                        <a:rPr lang="en-US" sz="10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FloodGuard</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 security framework that is SDN-aligned and entails two basic elements Analyzer of Active Flow and Packet Migration</a:t>
                      </a:r>
                    </a:p>
                    <a:p>
                      <a:pPr marL="152550" marR="0" lvl="0" indent="0" algn="just"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CONA, a node proxy that is situated amidst the client and the server, able to communicate with the SDN controller | Managing all the request messages, data packets that originate from the clients | In case they surpass the intended value, this movement is marked as a potential DDoS event</a:t>
                      </a:r>
                      <a:endParaRPr kumimoji="0" lang="en-US" sz="700" b="0" i="0" u="none" strike="noStrike" cap="none" normalizeH="0" baseline="0" dirty="0">
                        <a:ln>
                          <a:noFill/>
                        </a:ln>
                        <a:solidFill>
                          <a:schemeClr val="tx1"/>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0"/>
                  </a:ext>
                </a:extLst>
              </a:tr>
            </a:tbl>
          </a:graphicData>
        </a:graphic>
      </p:graphicFrame>
      <p:pic>
        <p:nvPicPr>
          <p:cNvPr id="6" name="Picture 5">
            <a:extLst>
              <a:ext uri="{FF2B5EF4-FFF2-40B4-BE49-F238E27FC236}">
                <a16:creationId xmlns:a16="http://schemas.microsoft.com/office/drawing/2014/main" id="{5805C972-4F0B-8460-1775-2AE5FCEC7D9E}"/>
              </a:ext>
            </a:extLst>
          </p:cNvPr>
          <p:cNvPicPr>
            <a:picLocks noChangeAspect="1"/>
          </p:cNvPicPr>
          <p:nvPr/>
        </p:nvPicPr>
        <p:blipFill>
          <a:blip r:embed="rId2">
            <a:alphaModFix amt="10000"/>
          </a:blip>
          <a:stretch>
            <a:fillRect/>
          </a:stretch>
        </p:blipFill>
        <p:spPr>
          <a:xfrm rot="4259847">
            <a:off x="4281638" y="3456338"/>
            <a:ext cx="1247914" cy="1247914"/>
          </a:xfrm>
          <a:prstGeom prst="rect">
            <a:avLst/>
          </a:prstGeom>
        </p:spPr>
      </p:pic>
    </p:spTree>
    <p:extLst>
      <p:ext uri="{BB962C8B-B14F-4D97-AF65-F5344CB8AC3E}">
        <p14:creationId xmlns:p14="http://schemas.microsoft.com/office/powerpoint/2010/main" val="347987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F5BCB445-0E91-DEEB-8E97-C90B567500B6}"/>
              </a:ext>
            </a:extLst>
          </p:cNvPr>
          <p:cNvSpPr txBox="1">
            <a:spLocks noGrp="1"/>
          </p:cNvSpPr>
          <p:nvPr>
            <p:ph type="title"/>
          </p:nvPr>
        </p:nvSpPr>
        <p:spPr>
          <a:xfrm>
            <a:off x="793166" y="112729"/>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Control Layer – Threats &amp; Countermeasures</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2376870-FD6D-E02F-0246-9090CCD880B2}"/>
              </a:ext>
            </a:extLst>
          </p:cNvPr>
          <p:cNvPicPr>
            <a:picLocks noChangeAspect="1"/>
          </p:cNvPicPr>
          <p:nvPr/>
        </p:nvPicPr>
        <p:blipFill>
          <a:blip r:embed="rId2">
            <a:alphaModFix amt="10000"/>
          </a:blip>
          <a:stretch>
            <a:fillRect/>
          </a:stretch>
        </p:blipFill>
        <p:spPr>
          <a:xfrm rot="4259847">
            <a:off x="531089" y="155180"/>
            <a:ext cx="1247914" cy="1247914"/>
          </a:xfrm>
          <a:prstGeom prst="rect">
            <a:avLst/>
          </a:prstGeom>
        </p:spPr>
      </p:pic>
      <p:pic>
        <p:nvPicPr>
          <p:cNvPr id="4" name="Picture 3">
            <a:extLst>
              <a:ext uri="{FF2B5EF4-FFF2-40B4-BE49-F238E27FC236}">
                <a16:creationId xmlns:a16="http://schemas.microsoft.com/office/drawing/2014/main" id="{EBD85AA2-EE54-B7C4-DCFA-9E6A67F4E67A}"/>
              </a:ext>
            </a:extLst>
          </p:cNvPr>
          <p:cNvPicPr>
            <a:picLocks noChangeAspect="1"/>
          </p:cNvPicPr>
          <p:nvPr/>
        </p:nvPicPr>
        <p:blipFill>
          <a:blip r:embed="rId2">
            <a:alphaModFix amt="10000"/>
          </a:blip>
          <a:stretch>
            <a:fillRect/>
          </a:stretch>
        </p:blipFill>
        <p:spPr>
          <a:xfrm rot="4259847">
            <a:off x="7726876" y="-293700"/>
            <a:ext cx="1247914" cy="1247914"/>
          </a:xfrm>
          <a:prstGeom prst="rect">
            <a:avLst/>
          </a:prstGeom>
        </p:spPr>
      </p:pic>
      <p:graphicFrame>
        <p:nvGraphicFramePr>
          <p:cNvPr id="5" name="Google Shape;2324;p35">
            <a:extLst>
              <a:ext uri="{FF2B5EF4-FFF2-40B4-BE49-F238E27FC236}">
                <a16:creationId xmlns:a16="http://schemas.microsoft.com/office/drawing/2014/main" id="{AA2D268F-4E80-9AA9-752B-120E9CB8A485}"/>
              </a:ext>
            </a:extLst>
          </p:cNvPr>
          <p:cNvGraphicFramePr/>
          <p:nvPr>
            <p:extLst>
              <p:ext uri="{D42A27DB-BD31-4B8C-83A1-F6EECF244321}">
                <p14:modId xmlns:p14="http://schemas.microsoft.com/office/powerpoint/2010/main" val="1808651544"/>
              </p:ext>
            </p:extLst>
          </p:nvPr>
        </p:nvGraphicFramePr>
        <p:xfrm>
          <a:off x="140830" y="1572258"/>
          <a:ext cx="8862339" cy="1935450"/>
        </p:xfrm>
        <a:graphic>
          <a:graphicData uri="http://schemas.openxmlformats.org/drawingml/2006/table">
            <a:tbl>
              <a:tblPr>
                <a:noFill/>
                <a:tableStyleId>{0EDBBA50-E11F-45FA-99B0-819E4B204DDD}</a:tableStyleId>
              </a:tblPr>
              <a:tblGrid>
                <a:gridCol w="1747931">
                  <a:extLst>
                    <a:ext uri="{9D8B030D-6E8A-4147-A177-3AD203B41FA5}">
                      <a16:colId xmlns:a16="http://schemas.microsoft.com/office/drawing/2014/main" val="20000"/>
                    </a:ext>
                  </a:extLst>
                </a:gridCol>
                <a:gridCol w="3970488">
                  <a:extLst>
                    <a:ext uri="{9D8B030D-6E8A-4147-A177-3AD203B41FA5}">
                      <a16:colId xmlns:a16="http://schemas.microsoft.com/office/drawing/2014/main" val="20001"/>
                    </a:ext>
                  </a:extLst>
                </a:gridCol>
                <a:gridCol w="3143920">
                  <a:extLst>
                    <a:ext uri="{9D8B030D-6E8A-4147-A177-3AD203B41FA5}">
                      <a16:colId xmlns:a16="http://schemas.microsoft.com/office/drawing/2014/main" val="4073506648"/>
                    </a:ext>
                  </a:extLst>
                </a:gridCol>
              </a:tblGrid>
              <a:tr h="1228828">
                <a:tc>
                  <a:txBody>
                    <a:bodyPr/>
                    <a:lstStyle/>
                    <a:p>
                      <a:r>
                        <a:rPr lang="en-US" sz="1100" b="1" i="0" u="none" strike="noStrike" cap="none" dirty="0">
                          <a:solidFill>
                            <a:srgbClr val="C00000"/>
                          </a:solidFill>
                          <a:effectLst/>
                          <a:latin typeface="Times New Roman" panose="02020603050405020304" pitchFamily="18" charset="0"/>
                          <a:ea typeface="Arial"/>
                          <a:cs typeface="Times New Roman" panose="02020603050405020304" pitchFamily="18" charset="0"/>
                          <a:sym typeface="Arial"/>
                        </a:rPr>
                        <a:t>Model with Various SDN Controllers</a:t>
                      </a:r>
                      <a:endParaRPr lang="el-GR" sz="1000" b="1" i="0" u="none" strike="noStrike" cap="none" dirty="0">
                        <a:solidFill>
                          <a:srgbClr val="C00000"/>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algn="just"/>
                      <a:r>
                        <a:rPr lang="en-US" sz="1000" dirty="0">
                          <a:latin typeface="Times New Roman" panose="02020603050405020304" pitchFamily="18" charset="0"/>
                          <a:cs typeface="Times New Roman" panose="02020603050405020304" pitchFamily="18" charset="0"/>
                        </a:rPr>
                        <a:t>Initially designed with a single SDN controller, Software-Defined Networks risked scalability issues and Single-Point-of-Failure (SPOF). Despite multiple controllers, the infrastructure layer still perceives them as a unified entity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Still, rendering it vulnerable as a SPOF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 Therefore, necessitating robust security measures for authentication, privacy, and authorization across the network</a:t>
                      </a:r>
                    </a:p>
                    <a:p>
                      <a:pPr algn="just"/>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The dynamic switching between distributed controllers to assume the master role can lead to conflicting configurations, requiring continuous monitoring to prevent potential security threats</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152550" marR="0" lvl="0" indent="0" algn="just"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b="0" i="0" u="none" strike="noStrike" cap="none" dirty="0">
                          <a:solidFill>
                            <a:schemeClr val="bg2">
                              <a:lumMod val="75000"/>
                            </a:schemeClr>
                          </a:solidFill>
                          <a:effectLst/>
                          <a:latin typeface="Times New Roman" panose="02020603050405020304" pitchFamily="18" charset="0"/>
                          <a:ea typeface="Arial"/>
                          <a:cs typeface="Times New Roman" panose="02020603050405020304" pitchFamily="18" charset="0"/>
                          <a:sym typeface="Wingdings" panose="05000000000000000000" pitchFamily="2" charset="2"/>
                        </a:rPr>
                        <a:t></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Wingdings" panose="05000000000000000000" pitchFamily="2" charset="2"/>
                        </a:rPr>
                        <a:t> </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Load balancing, gather information from both the application and the infrastructure layers | Limiting the workload of the controllers and elucidating the configuration process of the applications and the controllers </a:t>
                      </a:r>
                    </a:p>
                    <a:p>
                      <a:pPr marL="152550" marR="0" lvl="0" indent="0" algn="just"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kumimoji="0" lang="en-US" altLang="el-GR" sz="1000" b="0" i="0" u="none" strike="noStrike" cap="none" normalizeH="0" baseline="0" dirty="0" err="1">
                          <a:ln>
                            <a:noFill/>
                          </a:ln>
                          <a:solidFill>
                            <a:schemeClr val="bg1">
                              <a:lumMod val="10000"/>
                            </a:schemeClr>
                          </a:solidFill>
                          <a:effectLst/>
                          <a:latin typeface="Times New Roman" panose="02020603050405020304" pitchFamily="18" charset="0"/>
                          <a:cs typeface="Times New Roman" panose="02020603050405020304" pitchFamily="18" charset="0"/>
                        </a:rPr>
                        <a:t>HyperFlow</a:t>
                      </a:r>
                      <a:r>
                        <a:rPr kumimoji="0" lang="en-US" altLang="el-GR" sz="10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 </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distributed event-driven controller framework developed for the OpenFlow protocol </a:t>
                      </a:r>
                      <a:r>
                        <a:rPr lang="en-US" sz="1000" b="0" i="0" u="none" strike="noStrike" cap="none" dirty="0">
                          <a:solidFill>
                            <a:schemeClr val="bg2">
                              <a:lumMod val="75000"/>
                            </a:schemeClr>
                          </a:solidFill>
                          <a:effectLst/>
                          <a:latin typeface="Times New Roman" panose="02020603050405020304" pitchFamily="18" charset="0"/>
                          <a:ea typeface="Arial"/>
                          <a:cs typeface="Times New Roman" panose="02020603050405020304" pitchFamily="18" charset="0"/>
                          <a:sym typeface="Wingdings" panose="05000000000000000000" pitchFamily="2" charset="2"/>
                        </a:rPr>
                        <a:t></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Wingdings" panose="05000000000000000000" pitchFamily="2" charset="2"/>
                        </a:rPr>
                        <a:t> </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various controllers are running their functional operations at the same time, with every one of the controllers performing decision-making processes at a local level</a:t>
                      </a:r>
                      <a:endParaRPr kumimoji="0" lang="el-GR" altLang="el-GR" sz="10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485100592"/>
                  </a:ext>
                </a:extLst>
              </a:tr>
            </a:tbl>
          </a:graphicData>
        </a:graphic>
      </p:graphicFrame>
      <p:pic>
        <p:nvPicPr>
          <p:cNvPr id="6" name="Picture 5">
            <a:extLst>
              <a:ext uri="{FF2B5EF4-FFF2-40B4-BE49-F238E27FC236}">
                <a16:creationId xmlns:a16="http://schemas.microsoft.com/office/drawing/2014/main" id="{9F8A5A5F-69F1-00BC-67CA-BD7940B28AFB}"/>
              </a:ext>
            </a:extLst>
          </p:cNvPr>
          <p:cNvPicPr>
            <a:picLocks noChangeAspect="1"/>
          </p:cNvPicPr>
          <p:nvPr/>
        </p:nvPicPr>
        <p:blipFill>
          <a:blip r:embed="rId2">
            <a:alphaModFix amt="10000"/>
          </a:blip>
          <a:stretch>
            <a:fillRect/>
          </a:stretch>
        </p:blipFill>
        <p:spPr>
          <a:xfrm rot="16200000">
            <a:off x="3007471" y="3328923"/>
            <a:ext cx="1247914" cy="1247914"/>
          </a:xfrm>
          <a:prstGeom prst="rect">
            <a:avLst/>
          </a:prstGeom>
        </p:spPr>
      </p:pic>
    </p:spTree>
    <p:extLst>
      <p:ext uri="{BB962C8B-B14F-4D97-AF65-F5344CB8AC3E}">
        <p14:creationId xmlns:p14="http://schemas.microsoft.com/office/powerpoint/2010/main" val="402166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BAE5844F-5299-93F3-F4D2-48B0DEF6044A}"/>
              </a:ext>
            </a:extLst>
          </p:cNvPr>
          <p:cNvSpPr txBox="1">
            <a:spLocks noGrp="1"/>
          </p:cNvSpPr>
          <p:nvPr>
            <p:ph type="title"/>
          </p:nvPr>
        </p:nvSpPr>
        <p:spPr>
          <a:xfrm>
            <a:off x="793166" y="112729"/>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Application Layer – Threats &amp; Countermeasures</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graphicFrame>
        <p:nvGraphicFramePr>
          <p:cNvPr id="3" name="Google Shape;2324;p35">
            <a:extLst>
              <a:ext uri="{FF2B5EF4-FFF2-40B4-BE49-F238E27FC236}">
                <a16:creationId xmlns:a16="http://schemas.microsoft.com/office/drawing/2014/main" id="{23694CC6-9391-44E0-92AF-C5DE9D989C5E}"/>
              </a:ext>
            </a:extLst>
          </p:cNvPr>
          <p:cNvGraphicFramePr/>
          <p:nvPr>
            <p:extLst>
              <p:ext uri="{D42A27DB-BD31-4B8C-83A1-F6EECF244321}">
                <p14:modId xmlns:p14="http://schemas.microsoft.com/office/powerpoint/2010/main" val="1771318659"/>
              </p:ext>
            </p:extLst>
          </p:nvPr>
        </p:nvGraphicFramePr>
        <p:xfrm>
          <a:off x="140830" y="764368"/>
          <a:ext cx="8862339" cy="3535590"/>
        </p:xfrm>
        <a:graphic>
          <a:graphicData uri="http://schemas.openxmlformats.org/drawingml/2006/table">
            <a:tbl>
              <a:tblPr>
                <a:noFill/>
                <a:tableStyleId>{0EDBBA50-E11F-45FA-99B0-819E4B204DDD}</a:tableStyleId>
              </a:tblPr>
              <a:tblGrid>
                <a:gridCol w="1747931">
                  <a:extLst>
                    <a:ext uri="{9D8B030D-6E8A-4147-A177-3AD203B41FA5}">
                      <a16:colId xmlns:a16="http://schemas.microsoft.com/office/drawing/2014/main" val="20000"/>
                    </a:ext>
                  </a:extLst>
                </a:gridCol>
                <a:gridCol w="3970488">
                  <a:extLst>
                    <a:ext uri="{9D8B030D-6E8A-4147-A177-3AD203B41FA5}">
                      <a16:colId xmlns:a16="http://schemas.microsoft.com/office/drawing/2014/main" val="20001"/>
                    </a:ext>
                  </a:extLst>
                </a:gridCol>
                <a:gridCol w="3143920">
                  <a:extLst>
                    <a:ext uri="{9D8B030D-6E8A-4147-A177-3AD203B41FA5}">
                      <a16:colId xmlns:a16="http://schemas.microsoft.com/office/drawing/2014/main" val="4073506648"/>
                    </a:ext>
                  </a:extLst>
                </a:gridCol>
              </a:tblGrid>
              <a:tr h="344650">
                <a:tc>
                  <a:txBody>
                    <a:bodyPr/>
                    <a:lstStyle/>
                    <a:p>
                      <a:pPr marL="0" lvl="0" indent="0" algn="l" rtl="0">
                        <a:spcBef>
                          <a:spcPts val="0"/>
                        </a:spcBef>
                        <a:spcAft>
                          <a:spcPts val="0"/>
                        </a:spcAft>
                        <a:buNone/>
                      </a:pPr>
                      <a:r>
                        <a:rPr lang="en-US" sz="1100" b="1" u="sng" baseline="0" dirty="0">
                          <a:solidFill>
                            <a:schemeClr val="bg2">
                              <a:lumMod val="75000"/>
                            </a:schemeClr>
                          </a:solidFill>
                          <a:latin typeface="Times New Roman" panose="02020603050405020304" pitchFamily="18" charset="0"/>
                          <a:ea typeface="Roboto Mono SemiBold"/>
                          <a:cs typeface="Times New Roman" panose="02020603050405020304" pitchFamily="18" charset="0"/>
                          <a:sym typeface="Roboto Mono SemiBold"/>
                        </a:rPr>
                        <a:t>Threats</a:t>
                      </a:r>
                      <a:endParaRPr sz="1100" b="1" u="sng" baseline="0" dirty="0">
                        <a:solidFill>
                          <a:schemeClr val="bg2">
                            <a:lumMod val="75000"/>
                          </a:schemeClr>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alpha val="45000"/>
                      </a:schemeClr>
                    </a:solidFill>
                  </a:tcPr>
                </a:tc>
                <a:tc>
                  <a:txBody>
                    <a:bodyPr/>
                    <a:lstStyle/>
                    <a:p>
                      <a:pPr marL="152550" marR="0" lvl="0" indent="0"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kumimoji="0" lang="en-US"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rPr>
                        <a:t>Consequences – Adverse Effects</a:t>
                      </a:r>
                      <a:endParaRPr kumimoji="0" lang="el-GR"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alpha val="45000"/>
                      </a:schemeClr>
                    </a:solidFill>
                  </a:tcPr>
                </a:tc>
                <a:tc>
                  <a:txBody>
                    <a:bodyPr/>
                    <a:lstStyle/>
                    <a:p>
                      <a:pPr marL="152550" marR="0" lvl="0" indent="0"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kumimoji="0" lang="en-US"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rPr>
                        <a:t>Countermeasures</a:t>
                      </a:r>
                      <a:endParaRPr kumimoji="0" lang="el-GR" altLang="el-GR" sz="1050" b="1" i="0" u="sng" strike="noStrike" cap="none" normalizeH="0" baseline="0" dirty="0">
                        <a:ln>
                          <a:noFill/>
                        </a:ln>
                        <a:solidFill>
                          <a:schemeClr val="bg2">
                            <a:lumMod val="75000"/>
                          </a:schemeClr>
                        </a:solidFill>
                        <a:effectLst/>
                        <a:latin typeface="Times New Roman" panose="02020603050405020304" pitchFamily="18" charset="0"/>
                        <a:cs typeface="Times New Roman" panose="02020603050405020304" pitchFamily="18"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60000"/>
                        <a:lumOff val="40000"/>
                        <a:alpha val="45000"/>
                      </a:schemeClr>
                    </a:solidFill>
                  </a:tcPr>
                </a:tc>
                <a:extLst>
                  <a:ext uri="{0D108BD9-81ED-4DB2-BD59-A6C34878D82A}">
                    <a16:rowId xmlns:a16="http://schemas.microsoft.com/office/drawing/2014/main" val="166993983"/>
                  </a:ext>
                </a:extLst>
              </a:tr>
              <a:tr h="1226437">
                <a:tc>
                  <a:txBody>
                    <a:bodyPr/>
                    <a:lstStyle/>
                    <a:p>
                      <a:pPr marL="0" lvl="0" indent="0" algn="l" rtl="0">
                        <a:spcBef>
                          <a:spcPts val="0"/>
                        </a:spcBef>
                        <a:spcAft>
                          <a:spcPts val="0"/>
                        </a:spcAft>
                        <a:buNone/>
                      </a:pPr>
                      <a:r>
                        <a:rPr lang="en-US" sz="1100" b="1" i="0" u="none" strike="noStrike" cap="none" dirty="0">
                          <a:solidFill>
                            <a:srgbClr val="C00000"/>
                          </a:solidFill>
                          <a:effectLst/>
                          <a:latin typeface="Times New Roman" panose="02020603050405020304" pitchFamily="18" charset="0"/>
                          <a:ea typeface="Arial"/>
                          <a:cs typeface="Times New Roman" panose="02020603050405020304" pitchFamily="18" charset="0"/>
                          <a:sym typeface="Arial"/>
                        </a:rPr>
                        <a:t>Conflicting Issues – Rules – Security Policies – Misconfiguration </a:t>
                      </a:r>
                      <a:endParaRPr sz="800" b="1" u="none" baseline="0" dirty="0">
                        <a:solidFill>
                          <a:srgbClr val="C00000"/>
                        </a:solidFill>
                        <a:latin typeface="Times New Roman" panose="02020603050405020304" pitchFamily="18" charset="0"/>
                        <a:ea typeface="Roboto Mono SemiBold"/>
                        <a:cs typeface="Times New Roman" panose="02020603050405020304" pitchFamily="18" charset="0"/>
                        <a:sym typeface="Roboto Mono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tc>
                  <a:txBody>
                    <a:bodyPr/>
                    <a:lstStyle/>
                    <a:p>
                      <a:pPr algn="just"/>
                      <a:r>
                        <a:rPr lang="en-US" sz="1000" dirty="0">
                          <a:latin typeface="Times New Roman" panose="02020603050405020304" pitchFamily="18" charset="0"/>
                          <a:cs typeface="Times New Roman" panose="02020603050405020304" pitchFamily="18" charset="0"/>
                        </a:rPr>
                        <a:t>The application layer in SDN uses security software to access SDN controllers and deliver various network services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The complexity of the apps management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overlapping rules and configuration conflict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difficulty in distinguishing and managing each service's tasks effectively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dirty="0">
                          <a:solidFill>
                            <a:schemeClr val="tx1">
                              <a:lumMod val="50000"/>
                            </a:schemeClr>
                          </a:solidFill>
                          <a:latin typeface="Times New Roman" panose="02020603050405020304" pitchFamily="18" charset="0"/>
                          <a:cs typeface="Times New Roman" panose="02020603050405020304" pitchFamily="18" charset="0"/>
                        </a:rPr>
                        <a:t>D</a:t>
                      </a:r>
                      <a:r>
                        <a:rPr lang="en-US" sz="1000" dirty="0">
                          <a:latin typeface="Times New Roman" panose="02020603050405020304" pitchFamily="18" charset="0"/>
                          <a:cs typeface="Times New Roman" panose="02020603050405020304" pitchFamily="18" charset="0"/>
                        </a:rPr>
                        <a:t>ue to this management burden, security policies become inadequate, leaving applications connected to controllers more vulnerable to potential attacks</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60000"/>
                        <a:lumOff val="40000"/>
                      </a:schemeClr>
                    </a:solidFill>
                  </a:tcPr>
                </a:tc>
                <a:tc>
                  <a:txBody>
                    <a:bodyPr/>
                    <a:lstStyle/>
                    <a:p>
                      <a:pPr marL="152550" marR="0" lvl="0" indent="0" algn="just"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b="0" i="0" u="none" strike="noStrike" cap="none" dirty="0">
                          <a:solidFill>
                            <a:schemeClr val="bg2">
                              <a:lumMod val="75000"/>
                            </a:schemeClr>
                          </a:solidFill>
                          <a:effectLst/>
                          <a:latin typeface="Times New Roman" panose="02020603050405020304" pitchFamily="18" charset="0"/>
                          <a:ea typeface="Arial"/>
                          <a:cs typeface="Times New Roman" panose="02020603050405020304" pitchFamily="18" charset="0"/>
                          <a:sym typeface="Wingdings" panose="05000000000000000000" pitchFamily="2" charset="2"/>
                        </a:rPr>
                        <a:t> </a:t>
                      </a:r>
                      <a:r>
                        <a:rPr lang="en-US" sz="10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Flover</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tasked with the examination and verification of policies, that are issued for the various flows of traffic circulating in the SDN domain | Offers verification services for the functional operations of the behavior of a OpenFlow network from the aspect of security</a:t>
                      </a:r>
                    </a:p>
                    <a:p>
                      <a:pPr marL="152550" marR="0" lvl="0" indent="0" algn="just"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Anteater, capable of performing static examination of potential network misconfigurations or conflicts, debugging | Provides validation operations for the infrastructure layer of the SDN</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lumMod val="60000"/>
                        <a:lumOff val="40000"/>
                      </a:schemeClr>
                    </a:solidFill>
                  </a:tcPr>
                </a:tc>
                <a:extLst>
                  <a:ext uri="{0D108BD9-81ED-4DB2-BD59-A6C34878D82A}">
                    <a16:rowId xmlns:a16="http://schemas.microsoft.com/office/drawing/2014/main" val="10000"/>
                  </a:ext>
                </a:extLst>
              </a:tr>
              <a:tr h="1228828">
                <a:tc>
                  <a:txBody>
                    <a:bodyPr/>
                    <a:lstStyle/>
                    <a:p>
                      <a:r>
                        <a:rPr lang="en-US" sz="1100" b="1" i="0" u="none" strike="noStrike" cap="none" dirty="0">
                          <a:solidFill>
                            <a:srgbClr val="C00000"/>
                          </a:solidFill>
                          <a:effectLst/>
                          <a:latin typeface="Times New Roman" panose="02020603050405020304" pitchFamily="18" charset="0"/>
                          <a:ea typeface="Arial"/>
                          <a:cs typeface="Times New Roman" panose="02020603050405020304" pitchFamily="18" charset="0"/>
                          <a:sym typeface="Arial"/>
                        </a:rPr>
                        <a:t>Spoofing – SDN Application</a:t>
                      </a:r>
                      <a:endParaRPr lang="el-GR" sz="1000" b="1" i="0" u="none" strike="noStrike" cap="none" dirty="0">
                        <a:solidFill>
                          <a:srgbClr val="C00000"/>
                        </a:solidFill>
                        <a:effectLst/>
                        <a:latin typeface="Times New Roman" panose="02020603050405020304" pitchFamily="18" charset="0"/>
                        <a:ea typeface="Arial"/>
                        <a:cs typeface="Times New Roman" panose="02020603050405020304" pitchFamily="18" charset="0"/>
                        <a:sym typeface="Arial"/>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algn="just"/>
                      <a:r>
                        <a:rPr lang="en-US" sz="1000" dirty="0">
                          <a:latin typeface="Times New Roman" panose="02020603050405020304" pitchFamily="18" charset="0"/>
                          <a:cs typeface="Times New Roman" panose="02020603050405020304" pitchFamily="18" charset="0"/>
                        </a:rPr>
                        <a:t>SDN controllers and applications require robust authentication protocols, like TLS (v1.3) and Kerberos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sym typeface="Wingdings" panose="05000000000000000000" pitchFamily="2" charset="2"/>
                        </a:rPr>
                        <a:t> </a:t>
                      </a:r>
                      <a:r>
                        <a:rPr lang="en-US" sz="1000" dirty="0">
                          <a:latin typeface="Times New Roman" panose="02020603050405020304" pitchFamily="18" charset="0"/>
                          <a:cs typeface="Times New Roman" panose="02020603050405020304" pitchFamily="18" charset="0"/>
                        </a:rPr>
                        <a:t>secure communication and prevent information-altering attacks</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Without these protections, attackers </a:t>
                      </a: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US" sz="1000" dirty="0">
                          <a:latin typeface="Times New Roman" panose="02020603050405020304" pitchFamily="18" charset="0"/>
                          <a:cs typeface="Times New Roman" panose="02020603050405020304" pitchFamily="18" charset="0"/>
                        </a:rPr>
                        <a:t> impersonate legitimate SDN controllers, manipulate traffic statistics, and mislead applications into incorrect decisions, or gain access to sensitive operational data for future attacks</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tc>
                  <a:txBody>
                    <a:bodyPr/>
                    <a:lstStyle/>
                    <a:p>
                      <a:pPr marL="152550" marR="0" lvl="0" indent="0" algn="just" defTabSz="914400" rtl="0" eaLnBrk="0" fontAlgn="base" latinLnBrk="0" hangingPunct="0">
                        <a:lnSpc>
                          <a:spcPct val="100000"/>
                        </a:lnSpc>
                        <a:spcBef>
                          <a:spcPct val="0"/>
                        </a:spcBef>
                        <a:spcAft>
                          <a:spcPts val="600"/>
                        </a:spcAft>
                        <a:buClr>
                          <a:srgbClr val="C00000"/>
                        </a:buClr>
                        <a:buSzTx/>
                        <a:buFont typeface="Wingdings" panose="05000000000000000000" pitchFamily="2" charset="2"/>
                        <a:buNone/>
                        <a:tabLst/>
                      </a:pPr>
                      <a:r>
                        <a:rPr lang="en-US" sz="1000" dirty="0">
                          <a:solidFill>
                            <a:schemeClr val="bg2">
                              <a:lumMod val="7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POX controller into the SDN environment, which is written in the programming language Python and bundled with Mininet SDN network </a:t>
                      </a:r>
                      <a:r>
                        <a:rPr lang="en-US" sz="1000" b="0" i="0" u="none" strike="noStrike" cap="none" dirty="0">
                          <a:solidFill>
                            <a:schemeClr val="bg2">
                              <a:lumMod val="75000"/>
                            </a:schemeClr>
                          </a:solidFill>
                          <a:effectLst/>
                          <a:latin typeface="Times New Roman" panose="02020603050405020304" pitchFamily="18" charset="0"/>
                          <a:ea typeface="Arial"/>
                          <a:cs typeface="Times New Roman" panose="02020603050405020304" pitchFamily="18" charset="0"/>
                          <a:sym typeface="Wingdings" panose="05000000000000000000" pitchFamily="2" charset="2"/>
                        </a:rPr>
                        <a:t></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Wingdings" panose="05000000000000000000" pitchFamily="2" charset="2"/>
                        </a:rPr>
                        <a:t> The </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application which will be developed on the SDN POX controller will be able to defend against ARP spoofing attacks </a:t>
                      </a:r>
                      <a:r>
                        <a:rPr lang="en-US" sz="1000" b="0" i="0" u="none" strike="noStrike" cap="none" dirty="0">
                          <a:solidFill>
                            <a:schemeClr val="bg2">
                              <a:lumMod val="75000"/>
                            </a:schemeClr>
                          </a:solidFill>
                          <a:effectLst/>
                          <a:latin typeface="Times New Roman" panose="02020603050405020304" pitchFamily="18" charset="0"/>
                          <a:ea typeface="Arial"/>
                          <a:cs typeface="Times New Roman" panose="02020603050405020304" pitchFamily="18" charset="0"/>
                          <a:sym typeface="Wingdings" panose="05000000000000000000" pitchFamily="2" charset="2"/>
                        </a:rPr>
                        <a:t></a:t>
                      </a:r>
                      <a:r>
                        <a:rPr lang="en-US" sz="10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Detecting the malformed requests and replies that force the packets to be redirected to malicious domains</a:t>
                      </a:r>
                      <a:endParaRPr kumimoji="0" lang="el-GR" altLang="el-GR" sz="600" b="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485100592"/>
                  </a:ext>
                </a:extLst>
              </a:tr>
            </a:tbl>
          </a:graphicData>
        </a:graphic>
      </p:graphicFrame>
      <p:grpSp>
        <p:nvGrpSpPr>
          <p:cNvPr id="4" name="Google Shape;395;p5">
            <a:extLst>
              <a:ext uri="{FF2B5EF4-FFF2-40B4-BE49-F238E27FC236}">
                <a16:creationId xmlns:a16="http://schemas.microsoft.com/office/drawing/2014/main" id="{7AFD4643-2211-399D-1236-783FB7F600FC}"/>
              </a:ext>
            </a:extLst>
          </p:cNvPr>
          <p:cNvGrpSpPr/>
          <p:nvPr/>
        </p:nvGrpSpPr>
        <p:grpSpPr>
          <a:xfrm rot="9787646">
            <a:off x="5810281" y="-2126524"/>
            <a:ext cx="4151715" cy="3528366"/>
            <a:chOff x="1067625" y="-1658125"/>
            <a:chExt cx="2887550" cy="2526600"/>
          </a:xfrm>
          <a:solidFill>
            <a:srgbClr val="495F70">
              <a:alpha val="16000"/>
            </a:srgbClr>
          </a:solidFill>
        </p:grpSpPr>
        <p:sp>
          <p:nvSpPr>
            <p:cNvPr id="5" name="Google Shape;396;p5">
              <a:extLst>
                <a:ext uri="{FF2B5EF4-FFF2-40B4-BE49-F238E27FC236}">
                  <a16:creationId xmlns:a16="http://schemas.microsoft.com/office/drawing/2014/main" id="{029B5BA8-4753-7A64-3F50-AB3621581980}"/>
                </a:ext>
              </a:extLst>
            </p:cNvPr>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95F70"/>
                </a:highlight>
              </a:endParaRPr>
            </a:p>
          </p:txBody>
        </p:sp>
        <p:sp>
          <p:nvSpPr>
            <p:cNvPr id="6" name="Google Shape;397;p5">
              <a:extLst>
                <a:ext uri="{FF2B5EF4-FFF2-40B4-BE49-F238E27FC236}">
                  <a16:creationId xmlns:a16="http://schemas.microsoft.com/office/drawing/2014/main" id="{411BE86B-E70A-9562-DA7B-EC89B2CBC6AF}"/>
                </a:ext>
              </a:extLst>
            </p:cNvPr>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95F70"/>
                </a:highlight>
              </a:endParaRPr>
            </a:p>
          </p:txBody>
        </p:sp>
        <p:sp>
          <p:nvSpPr>
            <p:cNvPr id="7" name="Google Shape;398;p5">
              <a:extLst>
                <a:ext uri="{FF2B5EF4-FFF2-40B4-BE49-F238E27FC236}">
                  <a16:creationId xmlns:a16="http://schemas.microsoft.com/office/drawing/2014/main" id="{50FD2832-8350-825E-061A-0D0D3F049069}"/>
                </a:ext>
              </a:extLst>
            </p:cNvPr>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95F70"/>
                </a:highlight>
              </a:endParaRPr>
            </a:p>
          </p:txBody>
        </p:sp>
        <p:sp>
          <p:nvSpPr>
            <p:cNvPr id="8" name="Google Shape;399;p5">
              <a:extLst>
                <a:ext uri="{FF2B5EF4-FFF2-40B4-BE49-F238E27FC236}">
                  <a16:creationId xmlns:a16="http://schemas.microsoft.com/office/drawing/2014/main" id="{FB671A75-9408-6811-B6C1-E6CC83BF271F}"/>
                </a:ext>
              </a:extLst>
            </p:cNvPr>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95F70"/>
                </a:highlight>
              </a:endParaRPr>
            </a:p>
          </p:txBody>
        </p:sp>
        <p:sp>
          <p:nvSpPr>
            <p:cNvPr id="9" name="Google Shape;400;p5">
              <a:extLst>
                <a:ext uri="{FF2B5EF4-FFF2-40B4-BE49-F238E27FC236}">
                  <a16:creationId xmlns:a16="http://schemas.microsoft.com/office/drawing/2014/main" id="{DC9776A1-F9A0-013E-87BB-FA8D06F935D9}"/>
                </a:ext>
              </a:extLst>
            </p:cNvPr>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95F70"/>
                </a:highlight>
              </a:endParaRPr>
            </a:p>
          </p:txBody>
        </p:sp>
        <p:sp>
          <p:nvSpPr>
            <p:cNvPr id="10" name="Google Shape;401;p5">
              <a:extLst>
                <a:ext uri="{FF2B5EF4-FFF2-40B4-BE49-F238E27FC236}">
                  <a16:creationId xmlns:a16="http://schemas.microsoft.com/office/drawing/2014/main" id="{6D01408C-1759-6724-724E-233D630ABE54}"/>
                </a:ext>
              </a:extLst>
            </p:cNvPr>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95F70"/>
                </a:highlight>
              </a:endParaRPr>
            </a:p>
          </p:txBody>
        </p:sp>
      </p:grpSp>
    </p:spTree>
    <p:extLst>
      <p:ext uri="{BB962C8B-B14F-4D97-AF65-F5344CB8AC3E}">
        <p14:creationId xmlns:p14="http://schemas.microsoft.com/office/powerpoint/2010/main" val="95178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39"/>
          <p:cNvSpPr txBox="1">
            <a:spLocks noGrp="1"/>
          </p:cNvSpPr>
          <p:nvPr>
            <p:ph type="title"/>
          </p:nvPr>
        </p:nvSpPr>
        <p:spPr>
          <a:xfrm>
            <a:off x="222595" y="2860691"/>
            <a:ext cx="5115000" cy="10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1"/>
                </a:solidFill>
                <a:latin typeface="Times New Roman" panose="02020603050405020304" pitchFamily="18" charset="0"/>
                <a:ea typeface="Roboto Mono SemiBold"/>
                <a:cs typeface="Times New Roman" panose="02020603050405020304" pitchFamily="18" charset="0"/>
                <a:sym typeface="Roboto Mono SemiBold"/>
              </a:rPr>
              <a:t>SDN – Network Security Use-Case     </a:t>
            </a:r>
          </a:p>
        </p:txBody>
      </p:sp>
      <p:sp>
        <p:nvSpPr>
          <p:cNvPr id="2362" name="Google Shape;2362;p39"/>
          <p:cNvSpPr txBox="1">
            <a:spLocks noGrp="1"/>
          </p:cNvSpPr>
          <p:nvPr>
            <p:ph type="title" idx="2"/>
          </p:nvPr>
        </p:nvSpPr>
        <p:spPr>
          <a:xfrm>
            <a:off x="709618" y="1328925"/>
            <a:ext cx="1626600"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lumMod val="50000"/>
                  </a:schemeClr>
                </a:solidFill>
                <a:latin typeface="Times New Roman" panose="02020603050405020304" pitchFamily="18" charset="0"/>
                <a:cs typeface="Times New Roman" panose="02020603050405020304" pitchFamily="18" charset="0"/>
              </a:rPr>
              <a:t>06</a:t>
            </a:r>
            <a:endParaRPr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2363" name="Google Shape;2363;p39"/>
          <p:cNvCxnSpPr>
            <a:cxnSpLocks/>
          </p:cNvCxnSpPr>
          <p:nvPr/>
        </p:nvCxnSpPr>
        <p:spPr>
          <a:xfrm flipH="1">
            <a:off x="0" y="2674034"/>
            <a:ext cx="5021943" cy="0"/>
          </a:xfrm>
          <a:prstGeom prst="straightConnector1">
            <a:avLst/>
          </a:prstGeom>
          <a:noFill/>
          <a:ln w="9525" cap="flat" cmpd="sng">
            <a:solidFill>
              <a:schemeClr val="dk1"/>
            </a:solidFill>
            <a:prstDash val="solid"/>
            <a:round/>
            <a:headEnd type="none" w="med" len="med"/>
            <a:tailEnd type="none" w="med" len="med"/>
          </a:ln>
        </p:spPr>
      </p:cxnSp>
      <p:grpSp>
        <p:nvGrpSpPr>
          <p:cNvPr id="2365" name="Google Shape;2365;p39"/>
          <p:cNvGrpSpPr/>
          <p:nvPr/>
        </p:nvGrpSpPr>
        <p:grpSpPr>
          <a:xfrm rot="5400000">
            <a:off x="1814964" y="-1292741"/>
            <a:ext cx="3689134" cy="3227984"/>
            <a:chOff x="1067625" y="-1658125"/>
            <a:chExt cx="2887550" cy="2526600"/>
          </a:xfrm>
        </p:grpSpPr>
        <p:sp>
          <p:nvSpPr>
            <p:cNvPr id="2366" name="Google Shape;2366;p39"/>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7" name="Google Shape;2367;p39"/>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8" name="Google Shape;2368;p39"/>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9" name="Google Shape;2369;p39"/>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0" name="Google Shape;2370;p39"/>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1" name="Google Shape;2371;p39"/>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16" name="Picture Placeholder 15" descr="A close-up of a circuit board&#10;&#10;Description automatically generated">
            <a:extLst>
              <a:ext uri="{FF2B5EF4-FFF2-40B4-BE49-F238E27FC236}">
                <a16:creationId xmlns:a16="http://schemas.microsoft.com/office/drawing/2014/main" id="{617D15E0-B5CB-876D-B13F-AB013E8A461D}"/>
              </a:ext>
            </a:extLst>
          </p:cNvPr>
          <p:cNvPicPr>
            <a:picLocks noGrp="1" noChangeAspect="1"/>
          </p:cNvPicPr>
          <p:nvPr>
            <p:ph type="pic" idx="3"/>
          </p:nvPr>
        </p:nvPicPr>
        <p:blipFill>
          <a:blip r:embed="rId3"/>
          <a:srcRect l="17841" r="17841"/>
          <a:stretch>
            <a:fillRect/>
          </a:stretch>
        </p:blipFill>
        <p:spPr/>
      </p:pic>
    </p:spTree>
    <p:extLst>
      <p:ext uri="{BB962C8B-B14F-4D97-AF65-F5344CB8AC3E}">
        <p14:creationId xmlns:p14="http://schemas.microsoft.com/office/powerpoint/2010/main" val="161656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62"/>
                                        </p:tgtEl>
                                        <p:attrNameLst>
                                          <p:attrName>style.visibility</p:attrName>
                                        </p:attrNameLst>
                                      </p:cBhvr>
                                      <p:to>
                                        <p:strVal val="visible"/>
                                      </p:to>
                                    </p:set>
                                    <p:animEffect transition="in" filter="fade">
                                      <p:cBhvr>
                                        <p:cTn id="7" dur="500"/>
                                        <p:tgtEl>
                                          <p:spTgt spid="2362"/>
                                        </p:tgtEl>
                                      </p:cBhvr>
                                    </p:animEffect>
                                    <p:anim calcmode="lin" valueType="num">
                                      <p:cBhvr>
                                        <p:cTn id="8" dur="500" fill="hold"/>
                                        <p:tgtEl>
                                          <p:spTgt spid="2362"/>
                                        </p:tgtEl>
                                        <p:attrNameLst>
                                          <p:attrName>ppt_x</p:attrName>
                                        </p:attrNameLst>
                                      </p:cBhvr>
                                      <p:tavLst>
                                        <p:tav tm="0">
                                          <p:val>
                                            <p:strVal val="#ppt_x"/>
                                          </p:val>
                                        </p:tav>
                                        <p:tav tm="100000">
                                          <p:val>
                                            <p:strVal val="#ppt_x"/>
                                          </p:val>
                                        </p:tav>
                                      </p:tavLst>
                                    </p:anim>
                                    <p:anim calcmode="lin" valueType="num">
                                      <p:cBhvr>
                                        <p:cTn id="9" dur="500" fill="hold"/>
                                        <p:tgtEl>
                                          <p:spTgt spid="23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63"/>
                                        </p:tgtEl>
                                        <p:attrNameLst>
                                          <p:attrName>style.visibility</p:attrName>
                                        </p:attrNameLst>
                                      </p:cBhvr>
                                      <p:to>
                                        <p:strVal val="visible"/>
                                      </p:to>
                                    </p:set>
                                    <p:animEffect transition="in" filter="fade">
                                      <p:cBhvr>
                                        <p:cTn id="12" dur="500"/>
                                        <p:tgtEl>
                                          <p:spTgt spid="2363"/>
                                        </p:tgtEl>
                                      </p:cBhvr>
                                    </p:animEffect>
                                    <p:anim calcmode="lin" valueType="num">
                                      <p:cBhvr>
                                        <p:cTn id="13" dur="500" fill="hold"/>
                                        <p:tgtEl>
                                          <p:spTgt spid="2363"/>
                                        </p:tgtEl>
                                        <p:attrNameLst>
                                          <p:attrName>ppt_x</p:attrName>
                                        </p:attrNameLst>
                                      </p:cBhvr>
                                      <p:tavLst>
                                        <p:tav tm="0">
                                          <p:val>
                                            <p:strVal val="#ppt_x"/>
                                          </p:val>
                                        </p:tav>
                                        <p:tav tm="100000">
                                          <p:val>
                                            <p:strVal val="#ppt_x"/>
                                          </p:val>
                                        </p:tav>
                                      </p:tavLst>
                                    </p:anim>
                                    <p:anim calcmode="lin" valueType="num">
                                      <p:cBhvr>
                                        <p:cTn id="14" dur="500" fill="hold"/>
                                        <p:tgtEl>
                                          <p:spTgt spid="236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61"/>
                                        </p:tgtEl>
                                        <p:attrNameLst>
                                          <p:attrName>style.visibility</p:attrName>
                                        </p:attrNameLst>
                                      </p:cBhvr>
                                      <p:to>
                                        <p:strVal val="visible"/>
                                      </p:to>
                                    </p:set>
                                    <p:animEffect transition="in" filter="fade">
                                      <p:cBhvr>
                                        <p:cTn id="17" dur="500"/>
                                        <p:tgtEl>
                                          <p:spTgt spid="2361"/>
                                        </p:tgtEl>
                                      </p:cBhvr>
                                    </p:animEffect>
                                    <p:anim calcmode="lin" valueType="num">
                                      <p:cBhvr>
                                        <p:cTn id="18" dur="500" fill="hold"/>
                                        <p:tgtEl>
                                          <p:spTgt spid="2361"/>
                                        </p:tgtEl>
                                        <p:attrNameLst>
                                          <p:attrName>ppt_x</p:attrName>
                                        </p:attrNameLst>
                                      </p:cBhvr>
                                      <p:tavLst>
                                        <p:tav tm="0">
                                          <p:val>
                                            <p:strVal val="#ppt_x"/>
                                          </p:val>
                                        </p:tav>
                                        <p:tav tm="100000">
                                          <p:val>
                                            <p:strVal val="#ppt_x"/>
                                          </p:val>
                                        </p:tav>
                                      </p:tavLst>
                                    </p:anim>
                                    <p:anim calcmode="lin" valueType="num">
                                      <p:cBhvr>
                                        <p:cTn id="19" dur="500" fill="hold"/>
                                        <p:tgtEl>
                                          <p:spTgt spid="236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 grpId="0"/>
      <p:bldP spid="236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FD35744-6B85-9338-1F56-08FEAAB06B02}"/>
              </a:ext>
            </a:extLst>
          </p:cNvPr>
          <p:cNvGraphicFramePr>
            <a:graphicFrameLocks noGrp="1"/>
          </p:cNvGraphicFramePr>
          <p:nvPr>
            <p:extLst>
              <p:ext uri="{D42A27DB-BD31-4B8C-83A1-F6EECF244321}">
                <p14:modId xmlns:p14="http://schemas.microsoft.com/office/powerpoint/2010/main" val="801924875"/>
              </p:ext>
            </p:extLst>
          </p:nvPr>
        </p:nvGraphicFramePr>
        <p:xfrm>
          <a:off x="905672" y="1429740"/>
          <a:ext cx="7277350" cy="2694144"/>
        </p:xfrm>
        <a:graphic>
          <a:graphicData uri="http://schemas.openxmlformats.org/drawingml/2006/table">
            <a:tbl>
              <a:tblPr firstRow="1" firstCol="1" bandRow="1">
                <a:tableStyleId>{3C2FFA5D-87B4-456A-9821-1D502468CF0F}</a:tableStyleId>
              </a:tblPr>
              <a:tblGrid>
                <a:gridCol w="2348480">
                  <a:extLst>
                    <a:ext uri="{9D8B030D-6E8A-4147-A177-3AD203B41FA5}">
                      <a16:colId xmlns:a16="http://schemas.microsoft.com/office/drawing/2014/main" val="1447349006"/>
                    </a:ext>
                  </a:extLst>
                </a:gridCol>
                <a:gridCol w="4928870">
                  <a:extLst>
                    <a:ext uri="{9D8B030D-6E8A-4147-A177-3AD203B41FA5}">
                      <a16:colId xmlns:a16="http://schemas.microsoft.com/office/drawing/2014/main" val="1111440879"/>
                    </a:ext>
                  </a:extLst>
                </a:gridCol>
              </a:tblGrid>
              <a:tr h="224500">
                <a:tc>
                  <a:txBody>
                    <a:bodyPr/>
                    <a:lstStyle/>
                    <a:p>
                      <a:pPr algn="ctr">
                        <a:lnSpc>
                          <a:spcPct val="115000"/>
                        </a:lnSpc>
                        <a:spcBef>
                          <a:spcPts val="150"/>
                        </a:spcBef>
                        <a:spcAft>
                          <a:spcPts val="200"/>
                        </a:spcAft>
                      </a:pPr>
                      <a:r>
                        <a:rPr lang="en-US" sz="1200" kern="100" dirty="0">
                          <a:solidFill>
                            <a:schemeClr val="bg2">
                              <a:lumMod val="50000"/>
                            </a:schemeClr>
                          </a:solidFill>
                          <a:effectLst/>
                        </a:rPr>
                        <a:t>Open-Source Tools</a:t>
                      </a:r>
                      <a:endParaRPr lang="el-GR" sz="11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alpha val="40000"/>
                      </a:schemeClr>
                    </a:solidFill>
                  </a:tcPr>
                </a:tc>
                <a:tc>
                  <a:txBody>
                    <a:bodyPr/>
                    <a:lstStyle/>
                    <a:p>
                      <a:pPr algn="ctr">
                        <a:lnSpc>
                          <a:spcPct val="115000"/>
                        </a:lnSpc>
                        <a:spcBef>
                          <a:spcPts val="150"/>
                        </a:spcBef>
                        <a:spcAft>
                          <a:spcPts val="200"/>
                        </a:spcAft>
                      </a:pPr>
                      <a:r>
                        <a:rPr lang="en-US" sz="1200" kern="100" dirty="0">
                          <a:solidFill>
                            <a:schemeClr val="bg2">
                              <a:lumMod val="50000"/>
                            </a:schemeClr>
                          </a:solidFill>
                          <a:effectLst/>
                        </a:rPr>
                        <a:t>Use-Case | Description - Usage</a:t>
                      </a:r>
                      <a:endParaRPr lang="el-GR" sz="1100" kern="10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alpha val="40000"/>
                      </a:schemeClr>
                    </a:solidFill>
                  </a:tcPr>
                </a:tc>
                <a:extLst>
                  <a:ext uri="{0D108BD9-81ED-4DB2-BD59-A6C34878D82A}">
                    <a16:rowId xmlns:a16="http://schemas.microsoft.com/office/drawing/2014/main" val="1147031715"/>
                  </a:ext>
                </a:extLst>
              </a:tr>
              <a:tr h="273685">
                <a:tc>
                  <a:txBody>
                    <a:bodyPr/>
                    <a:lstStyle/>
                    <a:p>
                      <a:pPr algn="ctr">
                        <a:lnSpc>
                          <a:spcPct val="115000"/>
                        </a:lnSpc>
                        <a:spcBef>
                          <a:spcPts val="800"/>
                        </a:spcBef>
                        <a:spcAft>
                          <a:spcPts val="50"/>
                        </a:spcAft>
                      </a:pPr>
                      <a:r>
                        <a:rPr lang="en-US" sz="1200" kern="100" dirty="0">
                          <a:effectLst/>
                        </a:rPr>
                        <a:t>Mininet SDN Framework</a:t>
                      </a:r>
                      <a:endParaRPr lang="el-G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alpha val="40000"/>
                      </a:schemeClr>
                    </a:solidFill>
                  </a:tcPr>
                </a:tc>
                <a:tc>
                  <a:txBody>
                    <a:bodyPr/>
                    <a:lstStyle/>
                    <a:p>
                      <a:pPr algn="ctr">
                        <a:lnSpc>
                          <a:spcPct val="115000"/>
                        </a:lnSpc>
                        <a:spcBef>
                          <a:spcPts val="300"/>
                        </a:spcBef>
                        <a:spcAft>
                          <a:spcPts val="200"/>
                        </a:spcAft>
                      </a:pPr>
                      <a:r>
                        <a:rPr lang="en-US" sz="1200" kern="100" dirty="0">
                          <a:effectLst/>
                        </a:rPr>
                        <a:t>It will be the platform that will provide a virtual testing environment for our Software-Defined Network | Use-Case: C.4</a:t>
                      </a:r>
                      <a:endParaRPr lang="el-G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alpha val="40000"/>
                      </a:schemeClr>
                    </a:solidFill>
                  </a:tcPr>
                </a:tc>
                <a:extLst>
                  <a:ext uri="{0D108BD9-81ED-4DB2-BD59-A6C34878D82A}">
                    <a16:rowId xmlns:a16="http://schemas.microsoft.com/office/drawing/2014/main" val="3820561206"/>
                  </a:ext>
                </a:extLst>
              </a:tr>
              <a:tr h="267335">
                <a:tc>
                  <a:txBody>
                    <a:bodyPr/>
                    <a:lstStyle/>
                    <a:p>
                      <a:pPr algn="ctr">
                        <a:lnSpc>
                          <a:spcPct val="115000"/>
                        </a:lnSpc>
                        <a:spcBef>
                          <a:spcPts val="1500"/>
                        </a:spcBef>
                        <a:spcAft>
                          <a:spcPts val="1000"/>
                        </a:spcAft>
                      </a:pPr>
                      <a:r>
                        <a:rPr lang="en-US" sz="1200" kern="100" dirty="0">
                          <a:effectLst/>
                        </a:rPr>
                        <a:t>SDN Controller </a:t>
                      </a:r>
                      <a:r>
                        <a:rPr lang="en-US" sz="1200" kern="100" dirty="0" err="1">
                          <a:effectLst/>
                        </a:rPr>
                        <a:t>FloodLight</a:t>
                      </a:r>
                      <a:endParaRPr lang="el-G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alpha val="40000"/>
                      </a:schemeClr>
                    </a:solidFill>
                  </a:tcPr>
                </a:tc>
                <a:tc>
                  <a:txBody>
                    <a:bodyPr/>
                    <a:lstStyle/>
                    <a:p>
                      <a:pPr algn="ctr">
                        <a:lnSpc>
                          <a:spcPct val="115000"/>
                        </a:lnSpc>
                        <a:spcBef>
                          <a:spcPts val="300"/>
                        </a:spcBef>
                        <a:spcAft>
                          <a:spcPts val="200"/>
                        </a:spcAft>
                      </a:pPr>
                      <a:r>
                        <a:rPr lang="en-US" sz="1200" kern="100" dirty="0">
                          <a:effectLst/>
                        </a:rPr>
                        <a:t>Java-Based OpenFlow Controller for SDN which will be utilized as one of the primary tools for Distributed Denial-of-Service Attack in our virtual SDN environment | Use-Case: C.4</a:t>
                      </a:r>
                      <a:endParaRPr lang="el-G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alpha val="40000"/>
                      </a:schemeClr>
                    </a:solidFill>
                  </a:tcPr>
                </a:tc>
                <a:extLst>
                  <a:ext uri="{0D108BD9-81ED-4DB2-BD59-A6C34878D82A}">
                    <a16:rowId xmlns:a16="http://schemas.microsoft.com/office/drawing/2014/main" val="3320975384"/>
                  </a:ext>
                </a:extLst>
              </a:tr>
              <a:tr h="254635">
                <a:tc>
                  <a:txBody>
                    <a:bodyPr/>
                    <a:lstStyle/>
                    <a:p>
                      <a:pPr algn="ctr">
                        <a:lnSpc>
                          <a:spcPct val="115000"/>
                        </a:lnSpc>
                        <a:spcBef>
                          <a:spcPts val="800"/>
                        </a:spcBef>
                        <a:spcAft>
                          <a:spcPts val="1000"/>
                        </a:spcAft>
                      </a:pPr>
                      <a:r>
                        <a:rPr lang="en-US" sz="1200" kern="100" dirty="0">
                          <a:effectLst/>
                        </a:rPr>
                        <a:t>Open Virtual Switch (OVS)</a:t>
                      </a:r>
                      <a:endParaRPr lang="el-G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alpha val="40000"/>
                      </a:schemeClr>
                    </a:solidFill>
                  </a:tcPr>
                </a:tc>
                <a:tc>
                  <a:txBody>
                    <a:bodyPr/>
                    <a:lstStyle/>
                    <a:p>
                      <a:pPr algn="ctr">
                        <a:lnSpc>
                          <a:spcPct val="115000"/>
                        </a:lnSpc>
                        <a:spcBef>
                          <a:spcPts val="300"/>
                        </a:spcBef>
                        <a:spcAft>
                          <a:spcPts val="200"/>
                        </a:spcAft>
                      </a:pPr>
                      <a:r>
                        <a:rPr lang="en-US" sz="1200" kern="100" dirty="0">
                          <a:effectLst/>
                        </a:rPr>
                        <a:t>This is a multi-layer virtual switch supporting Apache 2.0 and it will be utilized to produce and manage our virtual switching devices | Use-Case: C.4</a:t>
                      </a:r>
                      <a:endParaRPr lang="el-G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alpha val="40000"/>
                      </a:schemeClr>
                    </a:solidFill>
                  </a:tcPr>
                </a:tc>
                <a:extLst>
                  <a:ext uri="{0D108BD9-81ED-4DB2-BD59-A6C34878D82A}">
                    <a16:rowId xmlns:a16="http://schemas.microsoft.com/office/drawing/2014/main" val="3882207043"/>
                  </a:ext>
                </a:extLst>
              </a:tr>
              <a:tr h="254635">
                <a:tc>
                  <a:txBody>
                    <a:bodyPr/>
                    <a:lstStyle/>
                    <a:p>
                      <a:pPr algn="ctr">
                        <a:lnSpc>
                          <a:spcPct val="115000"/>
                        </a:lnSpc>
                        <a:spcBef>
                          <a:spcPts val="1200"/>
                        </a:spcBef>
                        <a:spcAft>
                          <a:spcPts val="1200"/>
                        </a:spcAft>
                      </a:pPr>
                      <a:r>
                        <a:rPr lang="en-US" sz="1200" kern="100">
                          <a:effectLst/>
                        </a:rPr>
                        <a:t>SFlow-RT</a:t>
                      </a:r>
                      <a:endParaRPr lang="el-G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alpha val="40000"/>
                      </a:schemeClr>
                    </a:solidFill>
                  </a:tcPr>
                </a:tc>
                <a:tc>
                  <a:txBody>
                    <a:bodyPr/>
                    <a:lstStyle/>
                    <a:p>
                      <a:pPr algn="ctr">
                        <a:lnSpc>
                          <a:spcPct val="115000"/>
                        </a:lnSpc>
                        <a:spcBef>
                          <a:spcPts val="300"/>
                        </a:spcBef>
                        <a:spcAft>
                          <a:spcPts val="200"/>
                        </a:spcAft>
                      </a:pPr>
                      <a:r>
                        <a:rPr lang="en-US" sz="1200" kern="100" dirty="0">
                          <a:effectLst/>
                        </a:rPr>
                        <a:t>Real-Time analysis open-source tool, utilized for network traffic monitoring and metric, specifically for Software-Defined Network environment and it will be utilized to monitor the state of the controller | Use-Case: C.4</a:t>
                      </a:r>
                      <a:endParaRPr lang="el-G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alpha val="40000"/>
                      </a:schemeClr>
                    </a:solidFill>
                  </a:tcPr>
                </a:tc>
                <a:extLst>
                  <a:ext uri="{0D108BD9-81ED-4DB2-BD59-A6C34878D82A}">
                    <a16:rowId xmlns:a16="http://schemas.microsoft.com/office/drawing/2014/main" val="718631661"/>
                  </a:ext>
                </a:extLst>
              </a:tr>
            </a:tbl>
          </a:graphicData>
        </a:graphic>
      </p:graphicFrame>
      <p:sp>
        <p:nvSpPr>
          <p:cNvPr id="2" name="Google Shape;2380;p40">
            <a:extLst>
              <a:ext uri="{FF2B5EF4-FFF2-40B4-BE49-F238E27FC236}">
                <a16:creationId xmlns:a16="http://schemas.microsoft.com/office/drawing/2014/main" id="{FFD5964A-4145-732C-3215-D9CD265D18DF}"/>
              </a:ext>
            </a:extLst>
          </p:cNvPr>
          <p:cNvSpPr txBox="1">
            <a:spLocks noGrp="1"/>
          </p:cNvSpPr>
          <p:nvPr>
            <p:ph type="title"/>
          </p:nvPr>
        </p:nvSpPr>
        <p:spPr>
          <a:xfrm>
            <a:off x="793166" y="270126"/>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Distributed Denial-of-Service – Use-Case – Open-Source Tools</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EB605E58-9660-F43C-1125-30031A9CBA60}"/>
              </a:ext>
            </a:extLst>
          </p:cNvPr>
          <p:cNvPicPr>
            <a:picLocks noChangeAspect="1"/>
          </p:cNvPicPr>
          <p:nvPr/>
        </p:nvPicPr>
        <p:blipFill>
          <a:blip r:embed="rId2">
            <a:alphaModFix amt="10000"/>
          </a:blip>
          <a:stretch>
            <a:fillRect/>
          </a:stretch>
        </p:blipFill>
        <p:spPr>
          <a:xfrm rot="4259847">
            <a:off x="169209" y="81227"/>
            <a:ext cx="1247914" cy="1247914"/>
          </a:xfrm>
          <a:prstGeom prst="rect">
            <a:avLst/>
          </a:prstGeom>
        </p:spPr>
      </p:pic>
      <p:pic>
        <p:nvPicPr>
          <p:cNvPr id="18" name="Picture 17">
            <a:extLst>
              <a:ext uri="{FF2B5EF4-FFF2-40B4-BE49-F238E27FC236}">
                <a16:creationId xmlns:a16="http://schemas.microsoft.com/office/drawing/2014/main" id="{3FFB5626-65E2-8C03-5F45-0F9A4C5240F9}"/>
              </a:ext>
            </a:extLst>
          </p:cNvPr>
          <p:cNvPicPr>
            <a:picLocks noChangeAspect="1"/>
          </p:cNvPicPr>
          <p:nvPr/>
        </p:nvPicPr>
        <p:blipFill>
          <a:blip r:embed="rId2">
            <a:alphaModFix amt="10000"/>
          </a:blip>
          <a:stretch>
            <a:fillRect/>
          </a:stretch>
        </p:blipFill>
        <p:spPr>
          <a:xfrm rot="10614828">
            <a:off x="7902185" y="32689"/>
            <a:ext cx="1247914" cy="1247914"/>
          </a:xfrm>
          <a:prstGeom prst="rect">
            <a:avLst/>
          </a:prstGeom>
        </p:spPr>
      </p:pic>
    </p:spTree>
    <p:extLst>
      <p:ext uri="{BB962C8B-B14F-4D97-AF65-F5344CB8AC3E}">
        <p14:creationId xmlns:p14="http://schemas.microsoft.com/office/powerpoint/2010/main" val="243428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39"/>
          <p:cNvSpPr txBox="1">
            <a:spLocks noGrp="1"/>
          </p:cNvSpPr>
          <p:nvPr>
            <p:ph type="title"/>
          </p:nvPr>
        </p:nvSpPr>
        <p:spPr>
          <a:xfrm>
            <a:off x="222595" y="2860691"/>
            <a:ext cx="5115000" cy="10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1"/>
                </a:solidFill>
                <a:uFill>
                  <a:noFill/>
                </a:uFill>
                <a:latin typeface="Times New Roman" panose="02020603050405020304" pitchFamily="18" charset="0"/>
                <a:cs typeface="Times New Roman" panose="02020603050405020304" pitchFamily="18" charset="0"/>
                <a:sym typeface="Roboto Mono SemiBold"/>
              </a:rPr>
              <a:t>What is Software-Defined Network?</a:t>
            </a:r>
            <a:endParaRPr lang="en-US" sz="3200" dirty="0">
              <a:solidFill>
                <a:schemeClr val="dk1"/>
              </a:solidFill>
              <a:latin typeface="Times New Roman" panose="02020603050405020304" pitchFamily="18" charset="0"/>
              <a:cs typeface="Times New Roman" panose="02020603050405020304" pitchFamily="18" charset="0"/>
              <a:sym typeface="Roboto Mono SemiBold"/>
            </a:endParaRPr>
          </a:p>
        </p:txBody>
      </p:sp>
      <p:sp>
        <p:nvSpPr>
          <p:cNvPr id="2362" name="Google Shape;2362;p39"/>
          <p:cNvSpPr txBox="1">
            <a:spLocks noGrp="1"/>
          </p:cNvSpPr>
          <p:nvPr>
            <p:ph type="title" idx="2"/>
          </p:nvPr>
        </p:nvSpPr>
        <p:spPr>
          <a:xfrm>
            <a:off x="709618" y="1328925"/>
            <a:ext cx="1626600"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lumMod val="50000"/>
                  </a:schemeClr>
                </a:solidFill>
                <a:latin typeface="Times New Roman" panose="02020603050405020304" pitchFamily="18" charset="0"/>
                <a:cs typeface="Times New Roman" panose="02020603050405020304" pitchFamily="18" charset="0"/>
              </a:rPr>
              <a:t>01</a:t>
            </a:r>
            <a:endParaRPr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2363" name="Google Shape;2363;p39"/>
          <p:cNvCxnSpPr>
            <a:cxnSpLocks/>
          </p:cNvCxnSpPr>
          <p:nvPr/>
        </p:nvCxnSpPr>
        <p:spPr>
          <a:xfrm flipH="1">
            <a:off x="0" y="2674034"/>
            <a:ext cx="5021943" cy="0"/>
          </a:xfrm>
          <a:prstGeom prst="straightConnector1">
            <a:avLst/>
          </a:prstGeom>
          <a:noFill/>
          <a:ln w="9525" cap="flat" cmpd="sng">
            <a:solidFill>
              <a:schemeClr val="dk1"/>
            </a:solidFill>
            <a:prstDash val="solid"/>
            <a:round/>
            <a:headEnd type="none" w="med" len="med"/>
            <a:tailEnd type="none" w="med" len="med"/>
          </a:ln>
        </p:spPr>
      </p:cxnSp>
      <p:grpSp>
        <p:nvGrpSpPr>
          <p:cNvPr id="2365" name="Google Shape;2365;p39"/>
          <p:cNvGrpSpPr/>
          <p:nvPr/>
        </p:nvGrpSpPr>
        <p:grpSpPr>
          <a:xfrm rot="5400000">
            <a:off x="1814964" y="-1292741"/>
            <a:ext cx="3689134" cy="3227984"/>
            <a:chOff x="1067625" y="-1658125"/>
            <a:chExt cx="2887550" cy="2526600"/>
          </a:xfrm>
        </p:grpSpPr>
        <p:sp>
          <p:nvSpPr>
            <p:cNvPr id="2366" name="Google Shape;2366;p39"/>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7" name="Google Shape;2367;p39"/>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8" name="Google Shape;2368;p39"/>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9" name="Google Shape;2369;p39"/>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0" name="Google Shape;2370;p39"/>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1" name="Google Shape;2371;p39"/>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6" name="Picture Placeholder 5" descr="A close-up of a server room&#10;&#10;Description automatically generated">
            <a:extLst>
              <a:ext uri="{FF2B5EF4-FFF2-40B4-BE49-F238E27FC236}">
                <a16:creationId xmlns:a16="http://schemas.microsoft.com/office/drawing/2014/main" id="{971C431C-DFB3-68C3-3BD4-857931B8F83D}"/>
              </a:ext>
            </a:extLst>
          </p:cNvPr>
          <p:cNvPicPr>
            <a:picLocks noGrp="1" noChangeAspect="1"/>
          </p:cNvPicPr>
          <p:nvPr>
            <p:ph type="pic" idx="3"/>
          </p:nvPr>
        </p:nvPicPr>
        <p:blipFill>
          <a:blip r:embed="rId3"/>
          <a:srcRect l="28821" r="28821"/>
          <a:stretch>
            <a:fillRect/>
          </a:stretch>
        </p:blipFill>
        <p:spPr>
          <a:xfrm>
            <a:off x="5796182" y="819150"/>
            <a:ext cx="2638200" cy="35052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62"/>
                                        </p:tgtEl>
                                        <p:attrNameLst>
                                          <p:attrName>style.visibility</p:attrName>
                                        </p:attrNameLst>
                                      </p:cBhvr>
                                      <p:to>
                                        <p:strVal val="visible"/>
                                      </p:to>
                                    </p:set>
                                    <p:animEffect transition="in" filter="fade">
                                      <p:cBhvr>
                                        <p:cTn id="7" dur="750"/>
                                        <p:tgtEl>
                                          <p:spTgt spid="2362"/>
                                        </p:tgtEl>
                                      </p:cBhvr>
                                    </p:animEffect>
                                    <p:anim calcmode="lin" valueType="num">
                                      <p:cBhvr>
                                        <p:cTn id="8" dur="750" fill="hold"/>
                                        <p:tgtEl>
                                          <p:spTgt spid="2362"/>
                                        </p:tgtEl>
                                        <p:attrNameLst>
                                          <p:attrName>ppt_x</p:attrName>
                                        </p:attrNameLst>
                                      </p:cBhvr>
                                      <p:tavLst>
                                        <p:tav tm="0">
                                          <p:val>
                                            <p:strVal val="#ppt_x"/>
                                          </p:val>
                                        </p:tav>
                                        <p:tav tm="100000">
                                          <p:val>
                                            <p:strVal val="#ppt_x"/>
                                          </p:val>
                                        </p:tav>
                                      </p:tavLst>
                                    </p:anim>
                                    <p:anim calcmode="lin" valueType="num">
                                      <p:cBhvr>
                                        <p:cTn id="9" dur="750" fill="hold"/>
                                        <p:tgtEl>
                                          <p:spTgt spid="23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63"/>
                                        </p:tgtEl>
                                        <p:attrNameLst>
                                          <p:attrName>style.visibility</p:attrName>
                                        </p:attrNameLst>
                                      </p:cBhvr>
                                      <p:to>
                                        <p:strVal val="visible"/>
                                      </p:to>
                                    </p:set>
                                    <p:animEffect transition="in" filter="fade">
                                      <p:cBhvr>
                                        <p:cTn id="12" dur="750"/>
                                        <p:tgtEl>
                                          <p:spTgt spid="2363"/>
                                        </p:tgtEl>
                                      </p:cBhvr>
                                    </p:animEffect>
                                    <p:anim calcmode="lin" valueType="num">
                                      <p:cBhvr>
                                        <p:cTn id="13" dur="750" fill="hold"/>
                                        <p:tgtEl>
                                          <p:spTgt spid="2363"/>
                                        </p:tgtEl>
                                        <p:attrNameLst>
                                          <p:attrName>ppt_x</p:attrName>
                                        </p:attrNameLst>
                                      </p:cBhvr>
                                      <p:tavLst>
                                        <p:tav tm="0">
                                          <p:val>
                                            <p:strVal val="#ppt_x"/>
                                          </p:val>
                                        </p:tav>
                                        <p:tav tm="100000">
                                          <p:val>
                                            <p:strVal val="#ppt_x"/>
                                          </p:val>
                                        </p:tav>
                                      </p:tavLst>
                                    </p:anim>
                                    <p:anim calcmode="lin" valueType="num">
                                      <p:cBhvr>
                                        <p:cTn id="14" dur="750" fill="hold"/>
                                        <p:tgtEl>
                                          <p:spTgt spid="236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61"/>
                                        </p:tgtEl>
                                        <p:attrNameLst>
                                          <p:attrName>style.visibility</p:attrName>
                                        </p:attrNameLst>
                                      </p:cBhvr>
                                      <p:to>
                                        <p:strVal val="visible"/>
                                      </p:to>
                                    </p:set>
                                    <p:animEffect transition="in" filter="fade">
                                      <p:cBhvr>
                                        <p:cTn id="17" dur="750"/>
                                        <p:tgtEl>
                                          <p:spTgt spid="2361"/>
                                        </p:tgtEl>
                                      </p:cBhvr>
                                    </p:animEffect>
                                    <p:anim calcmode="lin" valueType="num">
                                      <p:cBhvr>
                                        <p:cTn id="18" dur="750" fill="hold"/>
                                        <p:tgtEl>
                                          <p:spTgt spid="2361"/>
                                        </p:tgtEl>
                                        <p:attrNameLst>
                                          <p:attrName>ppt_x</p:attrName>
                                        </p:attrNameLst>
                                      </p:cBhvr>
                                      <p:tavLst>
                                        <p:tav tm="0">
                                          <p:val>
                                            <p:strVal val="#ppt_x"/>
                                          </p:val>
                                        </p:tav>
                                        <p:tav tm="100000">
                                          <p:val>
                                            <p:strVal val="#ppt_x"/>
                                          </p:val>
                                        </p:tav>
                                      </p:tavLst>
                                    </p:anim>
                                    <p:anim calcmode="lin" valueType="num">
                                      <p:cBhvr>
                                        <p:cTn id="19" dur="750" fill="hold"/>
                                        <p:tgtEl>
                                          <p:spTgt spid="236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anim calcmode="lin" valueType="num">
                                      <p:cBhvr>
                                        <p:cTn id="23" dur="750" fill="hold"/>
                                        <p:tgtEl>
                                          <p:spTgt spid="6"/>
                                        </p:tgtEl>
                                        <p:attrNameLst>
                                          <p:attrName>ppt_x</p:attrName>
                                        </p:attrNameLst>
                                      </p:cBhvr>
                                      <p:tavLst>
                                        <p:tav tm="0">
                                          <p:val>
                                            <p:strVal val="#ppt_x"/>
                                          </p:val>
                                        </p:tav>
                                        <p:tav tm="100000">
                                          <p:val>
                                            <p:strVal val="#ppt_x"/>
                                          </p:val>
                                        </p:tav>
                                      </p:tavLst>
                                    </p:anim>
                                    <p:anim calcmode="lin" valueType="num">
                                      <p:cBhvr>
                                        <p:cTn id="24"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 grpId="0"/>
      <p:bldP spid="236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3C0E8AD7-F583-20E6-D83F-BB936FAA474D}"/>
              </a:ext>
            </a:extLst>
          </p:cNvPr>
          <p:cNvSpPr txBox="1">
            <a:spLocks noGrp="1"/>
          </p:cNvSpPr>
          <p:nvPr>
            <p:ph type="title"/>
          </p:nvPr>
        </p:nvSpPr>
        <p:spPr>
          <a:xfrm>
            <a:off x="793166" y="112729"/>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Distributed Denial-of-Service – Use-Case - Launching</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12" name="Picture 11" descr="A blue line drawing of a broken shield&#10;&#10;Description automatically generated">
            <a:extLst>
              <a:ext uri="{FF2B5EF4-FFF2-40B4-BE49-F238E27FC236}">
                <a16:creationId xmlns:a16="http://schemas.microsoft.com/office/drawing/2014/main" id="{4F367AEE-05C9-A0A0-FCEC-AE475EEC8829}"/>
              </a:ext>
            </a:extLst>
          </p:cNvPr>
          <p:cNvPicPr>
            <a:picLocks noChangeAspect="1"/>
          </p:cNvPicPr>
          <p:nvPr/>
        </p:nvPicPr>
        <p:blipFill>
          <a:blip r:embed="rId2">
            <a:alphaModFix amt="12000"/>
          </a:blip>
          <a:stretch>
            <a:fillRect/>
          </a:stretch>
        </p:blipFill>
        <p:spPr>
          <a:xfrm rot="20915540">
            <a:off x="561446" y="3126502"/>
            <a:ext cx="1483276" cy="1483276"/>
          </a:xfrm>
          <a:prstGeom prst="rect">
            <a:avLst/>
          </a:prstGeom>
        </p:spPr>
      </p:pic>
      <p:pic>
        <p:nvPicPr>
          <p:cNvPr id="13" name="Picture 12" descr="A blue line drawing of a broken shield&#10;&#10;Description automatically generated">
            <a:extLst>
              <a:ext uri="{FF2B5EF4-FFF2-40B4-BE49-F238E27FC236}">
                <a16:creationId xmlns:a16="http://schemas.microsoft.com/office/drawing/2014/main" id="{AE0E7DA1-318E-DE6E-9342-54817D3342C5}"/>
              </a:ext>
            </a:extLst>
          </p:cNvPr>
          <p:cNvPicPr>
            <a:picLocks noChangeAspect="1"/>
          </p:cNvPicPr>
          <p:nvPr/>
        </p:nvPicPr>
        <p:blipFill>
          <a:blip r:embed="rId2">
            <a:alphaModFix amt="12000"/>
          </a:blip>
          <a:stretch>
            <a:fillRect/>
          </a:stretch>
        </p:blipFill>
        <p:spPr>
          <a:xfrm rot="20915540">
            <a:off x="7182103" y="2763683"/>
            <a:ext cx="1483276" cy="1483276"/>
          </a:xfrm>
          <a:prstGeom prst="rect">
            <a:avLst/>
          </a:prstGeom>
        </p:spPr>
      </p:pic>
      <p:pic>
        <p:nvPicPr>
          <p:cNvPr id="14" name="Picture 13" descr="A blue line drawing of a broken shield&#10;&#10;Description automatically generated">
            <a:extLst>
              <a:ext uri="{FF2B5EF4-FFF2-40B4-BE49-F238E27FC236}">
                <a16:creationId xmlns:a16="http://schemas.microsoft.com/office/drawing/2014/main" id="{BCF9A8DF-E2D1-EB08-EB80-229EBDD46086}"/>
              </a:ext>
            </a:extLst>
          </p:cNvPr>
          <p:cNvPicPr>
            <a:picLocks noChangeAspect="1"/>
          </p:cNvPicPr>
          <p:nvPr/>
        </p:nvPicPr>
        <p:blipFill>
          <a:blip r:embed="rId2">
            <a:alphaModFix amt="12000"/>
          </a:blip>
          <a:stretch>
            <a:fillRect/>
          </a:stretch>
        </p:blipFill>
        <p:spPr>
          <a:xfrm rot="20915540">
            <a:off x="995477" y="-707326"/>
            <a:ext cx="1483276" cy="1483276"/>
          </a:xfrm>
          <a:prstGeom prst="rect">
            <a:avLst/>
          </a:prstGeom>
        </p:spPr>
      </p:pic>
      <p:pic>
        <p:nvPicPr>
          <p:cNvPr id="15" name="Picture 14" descr="A blue line drawing of a broken shield&#10;&#10;Description automatically generated">
            <a:extLst>
              <a:ext uri="{FF2B5EF4-FFF2-40B4-BE49-F238E27FC236}">
                <a16:creationId xmlns:a16="http://schemas.microsoft.com/office/drawing/2014/main" id="{F27C8441-74A2-5CD6-A9A4-FABA69FDBD41}"/>
              </a:ext>
            </a:extLst>
          </p:cNvPr>
          <p:cNvPicPr>
            <a:picLocks noChangeAspect="1"/>
          </p:cNvPicPr>
          <p:nvPr/>
        </p:nvPicPr>
        <p:blipFill>
          <a:blip r:embed="rId2">
            <a:alphaModFix amt="12000"/>
          </a:blip>
          <a:stretch>
            <a:fillRect/>
          </a:stretch>
        </p:blipFill>
        <p:spPr>
          <a:xfrm rot="20915540">
            <a:off x="4261584" y="1040024"/>
            <a:ext cx="1483276" cy="1483276"/>
          </a:xfrm>
          <a:prstGeom prst="rect">
            <a:avLst/>
          </a:prstGeom>
        </p:spPr>
      </p:pic>
      <p:pic>
        <p:nvPicPr>
          <p:cNvPr id="6" name="Picture 5">
            <a:extLst>
              <a:ext uri="{FF2B5EF4-FFF2-40B4-BE49-F238E27FC236}">
                <a16:creationId xmlns:a16="http://schemas.microsoft.com/office/drawing/2014/main" id="{429E1B5F-0C8C-8E94-D1D5-8CBF0A60A546}"/>
              </a:ext>
            </a:extLst>
          </p:cNvPr>
          <p:cNvPicPr>
            <a:picLocks noChangeAspect="1"/>
          </p:cNvPicPr>
          <p:nvPr/>
        </p:nvPicPr>
        <p:blipFill>
          <a:blip r:embed="rId3">
            <a:alphaModFix/>
          </a:blip>
          <a:stretch>
            <a:fillRect/>
          </a:stretch>
        </p:blipFill>
        <p:spPr>
          <a:xfrm>
            <a:off x="4952899" y="848090"/>
            <a:ext cx="3567978" cy="2215173"/>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D36CA0D0-E519-74D8-6C71-EADE80750810}"/>
              </a:ext>
            </a:extLst>
          </p:cNvPr>
          <p:cNvPicPr>
            <a:picLocks noChangeAspect="1"/>
          </p:cNvPicPr>
          <p:nvPr/>
        </p:nvPicPr>
        <p:blipFill>
          <a:blip r:embed="rId4"/>
          <a:stretch>
            <a:fillRect/>
          </a:stretch>
        </p:blipFill>
        <p:spPr>
          <a:xfrm>
            <a:off x="705949" y="843640"/>
            <a:ext cx="3567977" cy="2215172"/>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16090D5C-8E1C-4681-78AA-D8BA5F24F791}"/>
              </a:ext>
            </a:extLst>
          </p:cNvPr>
          <p:cNvPicPr>
            <a:picLocks noChangeAspect="1"/>
          </p:cNvPicPr>
          <p:nvPr/>
        </p:nvPicPr>
        <p:blipFill>
          <a:blip r:embed="rId5"/>
          <a:srcRect r="19683"/>
          <a:stretch/>
        </p:blipFill>
        <p:spPr>
          <a:xfrm>
            <a:off x="2537535" y="3090882"/>
            <a:ext cx="4068930" cy="1144631"/>
          </a:xfrm>
          <a:prstGeom prst="rect">
            <a:avLst/>
          </a:prstGeom>
        </p:spPr>
      </p:pic>
      <p:pic>
        <p:nvPicPr>
          <p:cNvPr id="16" name="Picture 15" descr="A blue line drawing of a broken shield&#10;&#10;Description automatically generated">
            <a:extLst>
              <a:ext uri="{FF2B5EF4-FFF2-40B4-BE49-F238E27FC236}">
                <a16:creationId xmlns:a16="http://schemas.microsoft.com/office/drawing/2014/main" id="{51ED7429-C31C-28F2-6629-F178BB453045}"/>
              </a:ext>
            </a:extLst>
          </p:cNvPr>
          <p:cNvPicPr>
            <a:picLocks noChangeAspect="1"/>
          </p:cNvPicPr>
          <p:nvPr/>
        </p:nvPicPr>
        <p:blipFill>
          <a:blip r:embed="rId2">
            <a:alphaModFix amt="12000"/>
          </a:blip>
          <a:stretch>
            <a:fillRect/>
          </a:stretch>
        </p:blipFill>
        <p:spPr>
          <a:xfrm rot="20915540">
            <a:off x="7781990" y="-329523"/>
            <a:ext cx="1483276" cy="1483276"/>
          </a:xfrm>
          <a:prstGeom prst="rect">
            <a:avLst/>
          </a:prstGeom>
        </p:spPr>
      </p:pic>
      <p:pic>
        <p:nvPicPr>
          <p:cNvPr id="3" name="Picture 2">
            <a:extLst>
              <a:ext uri="{FF2B5EF4-FFF2-40B4-BE49-F238E27FC236}">
                <a16:creationId xmlns:a16="http://schemas.microsoft.com/office/drawing/2014/main" id="{C7AC48E7-8DE6-5354-E608-1EECD1616FBD}"/>
              </a:ext>
            </a:extLst>
          </p:cNvPr>
          <p:cNvPicPr>
            <a:picLocks noChangeAspect="1"/>
          </p:cNvPicPr>
          <p:nvPr/>
        </p:nvPicPr>
        <p:blipFill>
          <a:blip r:embed="rId6"/>
          <a:stretch>
            <a:fillRect/>
          </a:stretch>
        </p:blipFill>
        <p:spPr>
          <a:xfrm>
            <a:off x="1956222" y="4198618"/>
            <a:ext cx="5463540" cy="472440"/>
          </a:xfrm>
          <a:prstGeom prst="rect">
            <a:avLst/>
          </a:prstGeom>
        </p:spPr>
      </p:pic>
    </p:spTree>
    <p:extLst>
      <p:ext uri="{BB962C8B-B14F-4D97-AF65-F5344CB8AC3E}">
        <p14:creationId xmlns:p14="http://schemas.microsoft.com/office/powerpoint/2010/main" val="376301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9D5D0684-FFD2-CC2D-B0A1-635CBFE0F11C}"/>
              </a:ext>
            </a:extLst>
          </p:cNvPr>
          <p:cNvSpPr txBox="1">
            <a:spLocks noGrp="1"/>
          </p:cNvSpPr>
          <p:nvPr>
            <p:ph type="title"/>
          </p:nvPr>
        </p:nvSpPr>
        <p:spPr>
          <a:xfrm>
            <a:off x="482775" y="138951"/>
            <a:ext cx="8178447"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Distributed Denial-of-Service – Use-Case – </a:t>
            </a:r>
            <a:r>
              <a:rPr lang="en-US" sz="2000" u="dbl" dirty="0" err="1">
                <a:effectLst/>
                <a:latin typeface="Times New Roman" panose="02020603050405020304" pitchFamily="18" charset="0"/>
                <a:ea typeface="Calibri" panose="020F0502020204030204" pitchFamily="34" charset="0"/>
              </a:rPr>
              <a:t>FloodLight</a:t>
            </a:r>
            <a:r>
              <a:rPr lang="en-US" sz="2000" u="dbl" dirty="0">
                <a:effectLst/>
                <a:latin typeface="Times New Roman" panose="02020603050405020304" pitchFamily="18" charset="0"/>
                <a:ea typeface="Calibri" panose="020F0502020204030204" pitchFamily="34" charset="0"/>
              </a:rPr>
              <a:t> API &amp; TOPO</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9" name="Picture 8" descr="A blue line drawing of a broken shield&#10;&#10;Description automatically generated">
            <a:extLst>
              <a:ext uri="{FF2B5EF4-FFF2-40B4-BE49-F238E27FC236}">
                <a16:creationId xmlns:a16="http://schemas.microsoft.com/office/drawing/2014/main" id="{56871675-29C0-B682-5E94-DCDE392712FC}"/>
              </a:ext>
            </a:extLst>
          </p:cNvPr>
          <p:cNvPicPr>
            <a:picLocks noChangeAspect="1"/>
          </p:cNvPicPr>
          <p:nvPr/>
        </p:nvPicPr>
        <p:blipFill>
          <a:blip r:embed="rId2">
            <a:alphaModFix amt="12000"/>
          </a:blip>
          <a:stretch>
            <a:fillRect/>
          </a:stretch>
        </p:blipFill>
        <p:spPr>
          <a:xfrm rot="20915540">
            <a:off x="561446" y="3126502"/>
            <a:ext cx="1483276" cy="1483276"/>
          </a:xfrm>
          <a:prstGeom prst="rect">
            <a:avLst/>
          </a:prstGeom>
        </p:spPr>
      </p:pic>
      <p:pic>
        <p:nvPicPr>
          <p:cNvPr id="10" name="Picture 9" descr="A blue line drawing of a broken shield&#10;&#10;Description automatically generated">
            <a:extLst>
              <a:ext uri="{FF2B5EF4-FFF2-40B4-BE49-F238E27FC236}">
                <a16:creationId xmlns:a16="http://schemas.microsoft.com/office/drawing/2014/main" id="{BAF0DEC8-BA8C-79F0-A58F-E0472DE76088}"/>
              </a:ext>
            </a:extLst>
          </p:cNvPr>
          <p:cNvPicPr>
            <a:picLocks noChangeAspect="1"/>
          </p:cNvPicPr>
          <p:nvPr/>
        </p:nvPicPr>
        <p:blipFill>
          <a:blip r:embed="rId2">
            <a:alphaModFix amt="12000"/>
          </a:blip>
          <a:stretch>
            <a:fillRect/>
          </a:stretch>
        </p:blipFill>
        <p:spPr>
          <a:xfrm rot="20915540">
            <a:off x="7182103" y="2763683"/>
            <a:ext cx="1483276" cy="1483276"/>
          </a:xfrm>
          <a:prstGeom prst="rect">
            <a:avLst/>
          </a:prstGeom>
        </p:spPr>
      </p:pic>
      <p:pic>
        <p:nvPicPr>
          <p:cNvPr id="11" name="Picture 10" descr="A blue line drawing of a broken shield&#10;&#10;Description automatically generated">
            <a:extLst>
              <a:ext uri="{FF2B5EF4-FFF2-40B4-BE49-F238E27FC236}">
                <a16:creationId xmlns:a16="http://schemas.microsoft.com/office/drawing/2014/main" id="{02181DA9-4147-5E86-A342-5B49749D33D1}"/>
              </a:ext>
            </a:extLst>
          </p:cNvPr>
          <p:cNvPicPr>
            <a:picLocks noChangeAspect="1"/>
          </p:cNvPicPr>
          <p:nvPr/>
        </p:nvPicPr>
        <p:blipFill>
          <a:blip r:embed="rId2">
            <a:alphaModFix amt="12000"/>
          </a:blip>
          <a:stretch>
            <a:fillRect/>
          </a:stretch>
        </p:blipFill>
        <p:spPr>
          <a:xfrm rot="20915540">
            <a:off x="995477" y="-707326"/>
            <a:ext cx="1483276" cy="1483276"/>
          </a:xfrm>
          <a:prstGeom prst="rect">
            <a:avLst/>
          </a:prstGeom>
        </p:spPr>
      </p:pic>
      <p:pic>
        <p:nvPicPr>
          <p:cNvPr id="12" name="Picture 11" descr="A blue line drawing of a broken shield&#10;&#10;Description automatically generated">
            <a:extLst>
              <a:ext uri="{FF2B5EF4-FFF2-40B4-BE49-F238E27FC236}">
                <a16:creationId xmlns:a16="http://schemas.microsoft.com/office/drawing/2014/main" id="{E6D45198-1893-C20A-0BDA-C9C018B5C91C}"/>
              </a:ext>
            </a:extLst>
          </p:cNvPr>
          <p:cNvPicPr>
            <a:picLocks noChangeAspect="1"/>
          </p:cNvPicPr>
          <p:nvPr/>
        </p:nvPicPr>
        <p:blipFill>
          <a:blip r:embed="rId2">
            <a:alphaModFix amt="12000"/>
          </a:blip>
          <a:stretch>
            <a:fillRect/>
          </a:stretch>
        </p:blipFill>
        <p:spPr>
          <a:xfrm rot="20915540">
            <a:off x="4261584" y="1040024"/>
            <a:ext cx="1483276" cy="1483276"/>
          </a:xfrm>
          <a:prstGeom prst="rect">
            <a:avLst/>
          </a:prstGeom>
        </p:spPr>
      </p:pic>
      <p:pic>
        <p:nvPicPr>
          <p:cNvPr id="13" name="Picture 12" descr="A blue line drawing of a broken shield&#10;&#10;Description automatically generated">
            <a:extLst>
              <a:ext uri="{FF2B5EF4-FFF2-40B4-BE49-F238E27FC236}">
                <a16:creationId xmlns:a16="http://schemas.microsoft.com/office/drawing/2014/main" id="{E167E8D2-EC1A-39F8-BEEE-779D272926F7}"/>
              </a:ext>
            </a:extLst>
          </p:cNvPr>
          <p:cNvPicPr>
            <a:picLocks noChangeAspect="1"/>
          </p:cNvPicPr>
          <p:nvPr/>
        </p:nvPicPr>
        <p:blipFill>
          <a:blip r:embed="rId2">
            <a:alphaModFix amt="12000"/>
          </a:blip>
          <a:stretch>
            <a:fillRect/>
          </a:stretch>
        </p:blipFill>
        <p:spPr>
          <a:xfrm rot="20915540">
            <a:off x="7781990" y="-329523"/>
            <a:ext cx="1483276" cy="148327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0578B19-139A-CFD4-8806-126AA99068FB}"/>
              </a:ext>
            </a:extLst>
          </p:cNvPr>
          <p:cNvPicPr>
            <a:picLocks noChangeAspect="1"/>
          </p:cNvPicPr>
          <p:nvPr/>
        </p:nvPicPr>
        <p:blipFill>
          <a:blip r:embed="rId3"/>
          <a:stretch>
            <a:fillRect/>
          </a:stretch>
        </p:blipFill>
        <p:spPr>
          <a:xfrm>
            <a:off x="238451" y="1343180"/>
            <a:ext cx="4754665" cy="3116726"/>
          </a:xfrm>
          <a:prstGeom prst="rect">
            <a:avLst/>
          </a:prstGeom>
        </p:spPr>
      </p:pic>
      <p:pic>
        <p:nvPicPr>
          <p:cNvPr id="8" name="Picture 7" descr="A computer network diagram with computers connected to each other&#10;&#10;Description automatically generated">
            <a:extLst>
              <a:ext uri="{FF2B5EF4-FFF2-40B4-BE49-F238E27FC236}">
                <a16:creationId xmlns:a16="http://schemas.microsoft.com/office/drawing/2014/main" id="{5D2A9F86-6619-A1DE-102D-85AAC1BDC37E}"/>
              </a:ext>
            </a:extLst>
          </p:cNvPr>
          <p:cNvPicPr>
            <a:picLocks noChangeAspect="1"/>
          </p:cNvPicPr>
          <p:nvPr/>
        </p:nvPicPr>
        <p:blipFill>
          <a:blip r:embed="rId4"/>
          <a:srcRect l="29011" t="14101" r="32166" b="11463"/>
          <a:stretch/>
        </p:blipFill>
        <p:spPr>
          <a:xfrm>
            <a:off x="5478905" y="1575529"/>
            <a:ext cx="2604355" cy="25767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1467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par>
                          <p:cTn id="14" fill="hold">
                            <p:stCondLst>
                              <p:cond delay="1250"/>
                            </p:stCondLst>
                            <p:childTnLst>
                              <p:par>
                                <p:cTn id="15" presetID="2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3F7CEFBC-8F11-5701-64E2-F69B6514D864}"/>
              </a:ext>
            </a:extLst>
          </p:cNvPr>
          <p:cNvSpPr txBox="1">
            <a:spLocks noGrp="1"/>
          </p:cNvSpPr>
          <p:nvPr>
            <p:ph type="title"/>
          </p:nvPr>
        </p:nvSpPr>
        <p:spPr>
          <a:xfrm>
            <a:off x="793166" y="112729"/>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Distributed Denial-of-Service – Use-Case - Commence</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736DBC8-FC21-1D1A-65AF-4B177F3D71DF}"/>
              </a:ext>
            </a:extLst>
          </p:cNvPr>
          <p:cNvPicPr>
            <a:picLocks noChangeAspect="1"/>
          </p:cNvPicPr>
          <p:nvPr/>
        </p:nvPicPr>
        <p:blipFill>
          <a:blip r:embed="rId2"/>
          <a:stretch>
            <a:fillRect/>
          </a:stretch>
        </p:blipFill>
        <p:spPr>
          <a:xfrm>
            <a:off x="175260" y="3414448"/>
            <a:ext cx="4269324" cy="518160"/>
          </a:xfrm>
          <a:prstGeom prst="rect">
            <a:avLst/>
          </a:prstGeom>
        </p:spPr>
      </p:pic>
      <p:sp>
        <p:nvSpPr>
          <p:cNvPr id="9" name="TextBox 8">
            <a:extLst>
              <a:ext uri="{FF2B5EF4-FFF2-40B4-BE49-F238E27FC236}">
                <a16:creationId xmlns:a16="http://schemas.microsoft.com/office/drawing/2014/main" id="{1C8A83A6-79CE-5E68-DE5E-AF0B86E2DD33}"/>
              </a:ext>
            </a:extLst>
          </p:cNvPr>
          <p:cNvSpPr txBox="1"/>
          <p:nvPr/>
        </p:nvSpPr>
        <p:spPr>
          <a:xfrm>
            <a:off x="4197244" y="826955"/>
            <a:ext cx="4549515" cy="769441"/>
          </a:xfrm>
          <a:prstGeom prst="rect">
            <a:avLst/>
          </a:prstGeom>
          <a:noFill/>
        </p:spPr>
        <p:txBody>
          <a:bodyPr wrap="square" rtlCol="0">
            <a:spAutoFit/>
          </a:bodyPr>
          <a:lstStyle/>
          <a:p>
            <a:pPr marL="171450" indent="-171450" algn="just">
              <a:buClr>
                <a:srgbClr val="C0000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The first command attempts to send multiple (-</a:t>
            </a:r>
            <a:r>
              <a:rPr lang="en-US" sz="1100" dirty="0" err="1">
                <a:effectLst/>
                <a:latin typeface="Times New Roman" panose="02020603050405020304" pitchFamily="18" charset="0"/>
                <a:ea typeface="Calibri" panose="020F0502020204030204" pitchFamily="34" charset="0"/>
              </a:rPr>
              <a:t>i</a:t>
            </a:r>
            <a:r>
              <a:rPr lang="en-US" sz="1100" dirty="0">
                <a:effectLst/>
                <a:latin typeface="Times New Roman" panose="02020603050405020304" pitchFamily="18" charset="0"/>
                <a:ea typeface="Calibri" panose="020F0502020204030204" pitchFamily="34" charset="0"/>
              </a:rPr>
              <a:t> u1) TCP SYN packets (-S) towards the port 6653, because this is the default port of the OpenFlow Protocol, on which the </a:t>
            </a:r>
            <a:r>
              <a:rPr lang="en-US" sz="1100" dirty="0" err="1">
                <a:effectLst/>
                <a:latin typeface="Times New Roman" panose="02020603050405020304" pitchFamily="18" charset="0"/>
                <a:ea typeface="Calibri" panose="020F0502020204030204" pitchFamily="34" charset="0"/>
              </a:rPr>
              <a:t>FloodLight</a:t>
            </a:r>
            <a:r>
              <a:rPr lang="en-US" sz="1100" dirty="0">
                <a:effectLst/>
                <a:latin typeface="Times New Roman" panose="02020603050405020304" pitchFamily="18" charset="0"/>
                <a:ea typeface="Calibri" panose="020F0502020204030204" pitchFamily="34" charset="0"/>
              </a:rPr>
              <a:t> Controller runs with targeted IP address localhost</a:t>
            </a:r>
            <a:endParaRPr lang="el-GR" sz="1000" dirty="0"/>
          </a:p>
        </p:txBody>
      </p:sp>
      <p:sp>
        <p:nvSpPr>
          <p:cNvPr id="10" name="TextBox 9">
            <a:extLst>
              <a:ext uri="{FF2B5EF4-FFF2-40B4-BE49-F238E27FC236}">
                <a16:creationId xmlns:a16="http://schemas.microsoft.com/office/drawing/2014/main" id="{44E3ED9D-CF34-10CC-F198-AA5E2D560CC7}"/>
              </a:ext>
            </a:extLst>
          </p:cNvPr>
          <p:cNvSpPr txBox="1"/>
          <p:nvPr/>
        </p:nvSpPr>
        <p:spPr>
          <a:xfrm>
            <a:off x="35164" y="2102949"/>
            <a:ext cx="4549515" cy="430887"/>
          </a:xfrm>
          <a:prstGeom prst="rect">
            <a:avLst/>
          </a:prstGeom>
          <a:noFill/>
        </p:spPr>
        <p:txBody>
          <a:bodyPr wrap="square" rtlCol="0">
            <a:spAutoFit/>
          </a:bodyPr>
          <a:lstStyle/>
          <a:p>
            <a:pPr marL="171450" indent="-171450" algn="just">
              <a:buClr>
                <a:srgbClr val="C0000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While the second command generates thousands (-</a:t>
            </a:r>
            <a:r>
              <a:rPr lang="en-US" sz="1100" dirty="0" err="1">
                <a:effectLst/>
                <a:latin typeface="Times New Roman" panose="02020603050405020304" pitchFamily="18" charset="0"/>
                <a:ea typeface="Calibri" panose="020F0502020204030204" pitchFamily="34" charset="0"/>
              </a:rPr>
              <a:t>i</a:t>
            </a:r>
            <a:r>
              <a:rPr lang="en-US" sz="1100" dirty="0">
                <a:effectLst/>
                <a:latin typeface="Times New Roman" panose="02020603050405020304" pitchFamily="18" charset="0"/>
                <a:ea typeface="Calibri" panose="020F0502020204030204" pitchFamily="34" charset="0"/>
              </a:rPr>
              <a:t> u1000) of UDP packets in an attempt to cause UDP flood</a:t>
            </a:r>
            <a:endParaRPr lang="el-GR" sz="600" dirty="0"/>
          </a:p>
        </p:txBody>
      </p:sp>
      <p:sp>
        <p:nvSpPr>
          <p:cNvPr id="11" name="TextBox 10">
            <a:extLst>
              <a:ext uri="{FF2B5EF4-FFF2-40B4-BE49-F238E27FC236}">
                <a16:creationId xmlns:a16="http://schemas.microsoft.com/office/drawing/2014/main" id="{86F8AFF9-9036-F404-B75B-16B940321E59}"/>
              </a:ext>
            </a:extLst>
          </p:cNvPr>
          <p:cNvSpPr txBox="1"/>
          <p:nvPr/>
        </p:nvSpPr>
        <p:spPr>
          <a:xfrm>
            <a:off x="4699418" y="3288807"/>
            <a:ext cx="4197247" cy="769441"/>
          </a:xfrm>
          <a:prstGeom prst="rect">
            <a:avLst/>
          </a:prstGeom>
          <a:noFill/>
        </p:spPr>
        <p:txBody>
          <a:bodyPr wrap="square" rtlCol="0">
            <a:spAutoFit/>
          </a:bodyPr>
          <a:lstStyle/>
          <a:p>
            <a:pPr marL="171450" indent="-171450" algn="just">
              <a:buClr>
                <a:srgbClr val="C0000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The final command creates the IP packets with spoofed IP source address (-a) with destination address the address of the h2 device with port 6653, since it is connected with the controller. Following are details regarding the six hosts of our topology</a:t>
            </a:r>
            <a:endParaRPr lang="el-GR" sz="600" dirty="0"/>
          </a:p>
        </p:txBody>
      </p:sp>
      <p:pic>
        <p:nvPicPr>
          <p:cNvPr id="12" name="Picture 11" descr="A blue line drawing of a broken shield&#10;&#10;Description automatically generated">
            <a:extLst>
              <a:ext uri="{FF2B5EF4-FFF2-40B4-BE49-F238E27FC236}">
                <a16:creationId xmlns:a16="http://schemas.microsoft.com/office/drawing/2014/main" id="{1106C825-CA4F-B33C-1272-CBC9DFCB9EC8}"/>
              </a:ext>
            </a:extLst>
          </p:cNvPr>
          <p:cNvPicPr>
            <a:picLocks noChangeAspect="1"/>
          </p:cNvPicPr>
          <p:nvPr/>
        </p:nvPicPr>
        <p:blipFill>
          <a:blip r:embed="rId3">
            <a:alphaModFix amt="12000"/>
          </a:blip>
          <a:stretch>
            <a:fillRect/>
          </a:stretch>
        </p:blipFill>
        <p:spPr>
          <a:xfrm rot="20915540">
            <a:off x="60809" y="3679429"/>
            <a:ext cx="1483276" cy="1483276"/>
          </a:xfrm>
          <a:prstGeom prst="rect">
            <a:avLst/>
          </a:prstGeom>
        </p:spPr>
      </p:pic>
      <p:pic>
        <p:nvPicPr>
          <p:cNvPr id="13" name="Picture 12" descr="A blue line drawing of a broken shield&#10;&#10;Description automatically generated">
            <a:extLst>
              <a:ext uri="{FF2B5EF4-FFF2-40B4-BE49-F238E27FC236}">
                <a16:creationId xmlns:a16="http://schemas.microsoft.com/office/drawing/2014/main" id="{3B70F623-7487-1EBB-A692-B4C4CEE6D7F2}"/>
              </a:ext>
            </a:extLst>
          </p:cNvPr>
          <p:cNvPicPr>
            <a:picLocks noChangeAspect="1"/>
          </p:cNvPicPr>
          <p:nvPr/>
        </p:nvPicPr>
        <p:blipFill>
          <a:blip r:embed="rId3">
            <a:alphaModFix amt="12000"/>
          </a:blip>
          <a:stretch>
            <a:fillRect/>
          </a:stretch>
        </p:blipFill>
        <p:spPr>
          <a:xfrm rot="20915540">
            <a:off x="6681466" y="3316610"/>
            <a:ext cx="1483276" cy="1483276"/>
          </a:xfrm>
          <a:prstGeom prst="rect">
            <a:avLst/>
          </a:prstGeom>
        </p:spPr>
      </p:pic>
      <p:pic>
        <p:nvPicPr>
          <p:cNvPr id="14" name="Picture 13" descr="A blue line drawing of a broken shield&#10;&#10;Description automatically generated">
            <a:extLst>
              <a:ext uri="{FF2B5EF4-FFF2-40B4-BE49-F238E27FC236}">
                <a16:creationId xmlns:a16="http://schemas.microsoft.com/office/drawing/2014/main" id="{AC707176-61BB-2F74-4B8B-61FDC601BE32}"/>
              </a:ext>
            </a:extLst>
          </p:cNvPr>
          <p:cNvPicPr>
            <a:picLocks noChangeAspect="1"/>
          </p:cNvPicPr>
          <p:nvPr/>
        </p:nvPicPr>
        <p:blipFill>
          <a:blip r:embed="rId3">
            <a:alphaModFix amt="12000"/>
          </a:blip>
          <a:stretch>
            <a:fillRect/>
          </a:stretch>
        </p:blipFill>
        <p:spPr>
          <a:xfrm rot="20915540">
            <a:off x="494840" y="-154399"/>
            <a:ext cx="1483276" cy="1483276"/>
          </a:xfrm>
          <a:prstGeom prst="rect">
            <a:avLst/>
          </a:prstGeom>
        </p:spPr>
      </p:pic>
      <p:pic>
        <p:nvPicPr>
          <p:cNvPr id="15" name="Picture 14" descr="A blue line drawing of a broken shield&#10;&#10;Description automatically generated">
            <a:extLst>
              <a:ext uri="{FF2B5EF4-FFF2-40B4-BE49-F238E27FC236}">
                <a16:creationId xmlns:a16="http://schemas.microsoft.com/office/drawing/2014/main" id="{E780ECF2-338D-675B-9ECF-BDA3E8A0D6A3}"/>
              </a:ext>
            </a:extLst>
          </p:cNvPr>
          <p:cNvPicPr>
            <a:picLocks noChangeAspect="1"/>
          </p:cNvPicPr>
          <p:nvPr/>
        </p:nvPicPr>
        <p:blipFill>
          <a:blip r:embed="rId3">
            <a:alphaModFix amt="12000"/>
          </a:blip>
          <a:stretch>
            <a:fillRect/>
          </a:stretch>
        </p:blipFill>
        <p:spPr>
          <a:xfrm rot="20915540">
            <a:off x="3760947" y="1592951"/>
            <a:ext cx="1483276" cy="1483276"/>
          </a:xfrm>
          <a:prstGeom prst="rect">
            <a:avLst/>
          </a:prstGeom>
        </p:spPr>
      </p:pic>
      <p:pic>
        <p:nvPicPr>
          <p:cNvPr id="16" name="Picture 15" descr="A blue line drawing of a broken shield&#10;&#10;Description automatically generated">
            <a:extLst>
              <a:ext uri="{FF2B5EF4-FFF2-40B4-BE49-F238E27FC236}">
                <a16:creationId xmlns:a16="http://schemas.microsoft.com/office/drawing/2014/main" id="{426E40B5-D547-546F-1F65-942F844773CF}"/>
              </a:ext>
            </a:extLst>
          </p:cNvPr>
          <p:cNvPicPr>
            <a:picLocks noChangeAspect="1"/>
          </p:cNvPicPr>
          <p:nvPr/>
        </p:nvPicPr>
        <p:blipFill>
          <a:blip r:embed="rId3">
            <a:alphaModFix amt="12000"/>
          </a:blip>
          <a:stretch>
            <a:fillRect/>
          </a:stretch>
        </p:blipFill>
        <p:spPr>
          <a:xfrm rot="20915540">
            <a:off x="7281353" y="223404"/>
            <a:ext cx="1483276" cy="1483276"/>
          </a:xfrm>
          <a:prstGeom prst="rect">
            <a:avLst/>
          </a:prstGeom>
        </p:spPr>
      </p:pic>
      <p:pic>
        <p:nvPicPr>
          <p:cNvPr id="4" name="Picture 3">
            <a:extLst>
              <a:ext uri="{FF2B5EF4-FFF2-40B4-BE49-F238E27FC236}">
                <a16:creationId xmlns:a16="http://schemas.microsoft.com/office/drawing/2014/main" id="{2CBB716A-4309-44B6-5DC9-DBEED9082529}"/>
              </a:ext>
            </a:extLst>
          </p:cNvPr>
          <p:cNvPicPr>
            <a:picLocks noChangeAspect="1"/>
          </p:cNvPicPr>
          <p:nvPr/>
        </p:nvPicPr>
        <p:blipFill>
          <a:blip r:embed="rId4"/>
          <a:stretch>
            <a:fillRect/>
          </a:stretch>
        </p:blipFill>
        <p:spPr>
          <a:xfrm>
            <a:off x="175260" y="919335"/>
            <a:ext cx="3817620" cy="426720"/>
          </a:xfrm>
          <a:prstGeom prst="rect">
            <a:avLst/>
          </a:prstGeom>
        </p:spPr>
      </p:pic>
      <p:pic>
        <p:nvPicPr>
          <p:cNvPr id="6" name="Picture 5" descr="A black and white rectangular sign with white text&#10;&#10;Description automatically generated">
            <a:extLst>
              <a:ext uri="{FF2B5EF4-FFF2-40B4-BE49-F238E27FC236}">
                <a16:creationId xmlns:a16="http://schemas.microsoft.com/office/drawing/2014/main" id="{39735580-A56F-D673-1C12-8A24CE9F277C}"/>
              </a:ext>
            </a:extLst>
          </p:cNvPr>
          <p:cNvPicPr>
            <a:picLocks noChangeAspect="1"/>
          </p:cNvPicPr>
          <p:nvPr/>
        </p:nvPicPr>
        <p:blipFill>
          <a:blip r:embed="rId5"/>
          <a:stretch>
            <a:fillRect/>
          </a:stretch>
        </p:blipFill>
        <p:spPr>
          <a:xfrm>
            <a:off x="4955312" y="2030730"/>
            <a:ext cx="3985260" cy="541020"/>
          </a:xfrm>
          <a:prstGeom prst="rect">
            <a:avLst/>
          </a:prstGeom>
        </p:spPr>
      </p:pic>
    </p:spTree>
    <p:extLst>
      <p:ext uri="{BB962C8B-B14F-4D97-AF65-F5344CB8AC3E}">
        <p14:creationId xmlns:p14="http://schemas.microsoft.com/office/powerpoint/2010/main" val="52994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par>
                          <p:cTn id="17" fill="hold">
                            <p:stCondLst>
                              <p:cond delay="1250"/>
                            </p:stCondLst>
                            <p:childTnLst>
                              <p:par>
                                <p:cTn id="18" presetID="2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175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9AE105A8-1B2B-8038-1864-498669282009}"/>
              </a:ext>
            </a:extLst>
          </p:cNvPr>
          <p:cNvSpPr txBox="1">
            <a:spLocks noGrp="1"/>
          </p:cNvSpPr>
          <p:nvPr>
            <p:ph type="title"/>
          </p:nvPr>
        </p:nvSpPr>
        <p:spPr>
          <a:xfrm>
            <a:off x="737609" y="110895"/>
            <a:ext cx="7668782"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Distributed Denial-of-Service – Use-Case – </a:t>
            </a:r>
            <a:r>
              <a:rPr lang="en-US" sz="2000" u="dbl" dirty="0" err="1">
                <a:latin typeface="Times New Roman" panose="02020603050405020304" pitchFamily="18" charset="0"/>
                <a:ea typeface="Calibri" panose="020F0502020204030204" pitchFamily="34" charset="0"/>
              </a:rPr>
              <a:t>FloodLight</a:t>
            </a:r>
            <a:r>
              <a:rPr lang="en-US" sz="2000" u="dbl" dirty="0">
                <a:latin typeface="Times New Roman" panose="02020603050405020304" pitchFamily="18" charset="0"/>
                <a:ea typeface="Calibri" panose="020F0502020204030204" pitchFamily="34" charset="0"/>
              </a:rPr>
              <a:t> Overload</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3" name="Picture 2" descr="A computer with a bomb on it&#10;&#10;Description automatically generated">
            <a:extLst>
              <a:ext uri="{FF2B5EF4-FFF2-40B4-BE49-F238E27FC236}">
                <a16:creationId xmlns:a16="http://schemas.microsoft.com/office/drawing/2014/main" id="{44A30035-C193-E021-6C5E-EC88BEDF383B}"/>
              </a:ext>
            </a:extLst>
          </p:cNvPr>
          <p:cNvPicPr>
            <a:picLocks noChangeAspect="1"/>
          </p:cNvPicPr>
          <p:nvPr/>
        </p:nvPicPr>
        <p:blipFill>
          <a:blip r:embed="rId2">
            <a:alphaModFix amt="8000"/>
          </a:blip>
          <a:stretch>
            <a:fillRect/>
          </a:stretch>
        </p:blipFill>
        <p:spPr>
          <a:xfrm rot="20642114">
            <a:off x="534854" y="-16785"/>
            <a:ext cx="1134595" cy="1134595"/>
          </a:xfrm>
          <a:prstGeom prst="rect">
            <a:avLst/>
          </a:prstGeom>
        </p:spPr>
      </p:pic>
      <p:pic>
        <p:nvPicPr>
          <p:cNvPr id="4" name="Picture 3" descr="A computer with a bomb on it&#10;&#10;Description automatically generated">
            <a:extLst>
              <a:ext uri="{FF2B5EF4-FFF2-40B4-BE49-F238E27FC236}">
                <a16:creationId xmlns:a16="http://schemas.microsoft.com/office/drawing/2014/main" id="{DA8CAB67-6C9B-BBD1-7D67-EFDDE05BDBC1}"/>
              </a:ext>
            </a:extLst>
          </p:cNvPr>
          <p:cNvPicPr>
            <a:picLocks noChangeAspect="1"/>
          </p:cNvPicPr>
          <p:nvPr/>
        </p:nvPicPr>
        <p:blipFill>
          <a:blip r:embed="rId2">
            <a:alphaModFix amt="8000"/>
          </a:blip>
          <a:stretch>
            <a:fillRect/>
          </a:stretch>
        </p:blipFill>
        <p:spPr>
          <a:xfrm rot="20315801">
            <a:off x="345898" y="3357371"/>
            <a:ext cx="1269797" cy="1269797"/>
          </a:xfrm>
          <a:prstGeom prst="rect">
            <a:avLst/>
          </a:prstGeom>
        </p:spPr>
      </p:pic>
      <p:pic>
        <p:nvPicPr>
          <p:cNvPr id="5" name="Picture 4" descr="A computer with a bomb on it&#10;&#10;Description automatically generated">
            <a:extLst>
              <a:ext uri="{FF2B5EF4-FFF2-40B4-BE49-F238E27FC236}">
                <a16:creationId xmlns:a16="http://schemas.microsoft.com/office/drawing/2014/main" id="{283828F5-71A2-E741-720F-D30C0585B3EB}"/>
              </a:ext>
            </a:extLst>
          </p:cNvPr>
          <p:cNvPicPr>
            <a:picLocks noChangeAspect="1"/>
          </p:cNvPicPr>
          <p:nvPr/>
        </p:nvPicPr>
        <p:blipFill>
          <a:blip r:embed="rId2">
            <a:alphaModFix amt="8000"/>
          </a:blip>
          <a:stretch>
            <a:fillRect/>
          </a:stretch>
        </p:blipFill>
        <p:spPr>
          <a:xfrm rot="20357398">
            <a:off x="3640026" y="1412157"/>
            <a:ext cx="1381234" cy="1381234"/>
          </a:xfrm>
          <a:prstGeom prst="rect">
            <a:avLst/>
          </a:prstGeom>
        </p:spPr>
      </p:pic>
      <p:pic>
        <p:nvPicPr>
          <p:cNvPr id="6" name="Picture 5" descr="A computer with a bomb on it&#10;&#10;Description automatically generated">
            <a:extLst>
              <a:ext uri="{FF2B5EF4-FFF2-40B4-BE49-F238E27FC236}">
                <a16:creationId xmlns:a16="http://schemas.microsoft.com/office/drawing/2014/main" id="{56FAA170-F9F1-2853-243A-E7820D886B63}"/>
              </a:ext>
            </a:extLst>
          </p:cNvPr>
          <p:cNvPicPr>
            <a:picLocks noChangeAspect="1"/>
          </p:cNvPicPr>
          <p:nvPr/>
        </p:nvPicPr>
        <p:blipFill>
          <a:blip r:embed="rId2">
            <a:alphaModFix amt="8000"/>
          </a:blip>
          <a:stretch>
            <a:fillRect/>
          </a:stretch>
        </p:blipFill>
        <p:spPr>
          <a:xfrm rot="20315801">
            <a:off x="6434403" y="3112530"/>
            <a:ext cx="1269797" cy="1269797"/>
          </a:xfrm>
          <a:prstGeom prst="rect">
            <a:avLst/>
          </a:prstGeom>
        </p:spPr>
      </p:pic>
      <p:pic>
        <p:nvPicPr>
          <p:cNvPr id="7" name="Picture 6" descr="A computer with a bomb on it&#10;&#10;Description automatically generated">
            <a:extLst>
              <a:ext uri="{FF2B5EF4-FFF2-40B4-BE49-F238E27FC236}">
                <a16:creationId xmlns:a16="http://schemas.microsoft.com/office/drawing/2014/main" id="{F9BDC8C5-86E3-8211-02DF-5188592000A4}"/>
              </a:ext>
            </a:extLst>
          </p:cNvPr>
          <p:cNvPicPr>
            <a:picLocks noChangeAspect="1"/>
          </p:cNvPicPr>
          <p:nvPr/>
        </p:nvPicPr>
        <p:blipFill>
          <a:blip r:embed="rId2">
            <a:alphaModFix amt="8000"/>
          </a:blip>
          <a:stretch>
            <a:fillRect/>
          </a:stretch>
        </p:blipFill>
        <p:spPr>
          <a:xfrm rot="20315801">
            <a:off x="7309519" y="400918"/>
            <a:ext cx="1269797" cy="1269797"/>
          </a:xfrm>
          <a:prstGeom prst="rect">
            <a:avLst/>
          </a:prstGeom>
        </p:spPr>
      </p:pic>
      <p:pic>
        <p:nvPicPr>
          <p:cNvPr id="9" name="Picture 8" descr="A computer screen with white text&#10;&#10;Description automatically generated">
            <a:extLst>
              <a:ext uri="{FF2B5EF4-FFF2-40B4-BE49-F238E27FC236}">
                <a16:creationId xmlns:a16="http://schemas.microsoft.com/office/drawing/2014/main" id="{E4F8275A-F9F2-41A7-9401-95115CFF5F56}"/>
              </a:ext>
            </a:extLst>
          </p:cNvPr>
          <p:cNvPicPr>
            <a:picLocks noChangeAspect="1"/>
          </p:cNvPicPr>
          <p:nvPr/>
        </p:nvPicPr>
        <p:blipFill>
          <a:blip r:embed="rId3">
            <a:alphaModFix/>
          </a:blip>
          <a:stretch>
            <a:fillRect/>
          </a:stretch>
        </p:blipFill>
        <p:spPr>
          <a:xfrm>
            <a:off x="4118493" y="807632"/>
            <a:ext cx="4851098" cy="1502014"/>
          </a:xfrm>
          <a:prstGeom prst="rect">
            <a:avLst/>
          </a:prstGeom>
        </p:spPr>
      </p:pic>
      <p:pic>
        <p:nvPicPr>
          <p:cNvPr id="11" name="Picture 10" descr="A computer screen with white text&#10;&#10;Description automatically generated">
            <a:extLst>
              <a:ext uri="{FF2B5EF4-FFF2-40B4-BE49-F238E27FC236}">
                <a16:creationId xmlns:a16="http://schemas.microsoft.com/office/drawing/2014/main" id="{103C3520-3359-5999-26D2-369AA3600C26}"/>
              </a:ext>
            </a:extLst>
          </p:cNvPr>
          <p:cNvPicPr>
            <a:picLocks noChangeAspect="1"/>
          </p:cNvPicPr>
          <p:nvPr/>
        </p:nvPicPr>
        <p:blipFill>
          <a:blip r:embed="rId4">
            <a:alphaModFix/>
          </a:blip>
          <a:stretch>
            <a:fillRect/>
          </a:stretch>
        </p:blipFill>
        <p:spPr>
          <a:xfrm>
            <a:off x="4118493" y="2453245"/>
            <a:ext cx="4851098" cy="2185362"/>
          </a:xfrm>
          <a:prstGeom prst="rect">
            <a:avLst/>
          </a:prstGeom>
        </p:spPr>
      </p:pic>
      <p:sp>
        <p:nvSpPr>
          <p:cNvPr id="12" name="TextBox 11">
            <a:extLst>
              <a:ext uri="{FF2B5EF4-FFF2-40B4-BE49-F238E27FC236}">
                <a16:creationId xmlns:a16="http://schemas.microsoft.com/office/drawing/2014/main" id="{674BF28C-5F54-66AB-C94B-19AC5FF627FF}"/>
              </a:ext>
            </a:extLst>
          </p:cNvPr>
          <p:cNvSpPr txBox="1"/>
          <p:nvPr/>
        </p:nvSpPr>
        <p:spPr>
          <a:xfrm>
            <a:off x="89705" y="1656885"/>
            <a:ext cx="3713749" cy="1277273"/>
          </a:xfrm>
          <a:prstGeom prst="rect">
            <a:avLst/>
          </a:prstGeom>
          <a:noFill/>
        </p:spPr>
        <p:txBody>
          <a:bodyPr wrap="square" rtlCol="0">
            <a:spAutoFit/>
          </a:bodyPr>
          <a:lstStyle/>
          <a:p>
            <a:pPr algn="just">
              <a:buClr>
                <a:srgbClr val="C00000"/>
              </a:buClr>
            </a:pPr>
            <a:endParaRPr lang="en-US" sz="1100" dirty="0">
              <a:latin typeface="Times New Roman" panose="02020603050405020304" pitchFamily="18" charset="0"/>
              <a:ea typeface="Calibri" panose="020F0502020204030204" pitchFamily="34" charset="0"/>
            </a:endParaRPr>
          </a:p>
          <a:p>
            <a:pPr marL="171450" indent="-171450" algn="just">
              <a:buClr>
                <a:srgbClr val="C0000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The destination port is 6653 is used due to the fact that it is the default service port for the </a:t>
            </a:r>
            <a:r>
              <a:rPr lang="en-US" sz="1100" dirty="0" err="1">
                <a:effectLst/>
                <a:latin typeface="Times New Roman" panose="02020603050405020304" pitchFamily="18" charset="0"/>
                <a:ea typeface="Calibri" panose="020F0502020204030204" pitchFamily="34" charset="0"/>
              </a:rPr>
              <a:t>FloodLight</a:t>
            </a:r>
            <a:r>
              <a:rPr lang="en-US" sz="1100" dirty="0">
                <a:effectLst/>
                <a:latin typeface="Times New Roman" panose="02020603050405020304" pitchFamily="18" charset="0"/>
                <a:ea typeface="Calibri" panose="020F0502020204030204" pitchFamily="34" charset="0"/>
              </a:rPr>
              <a:t> SDN Controller. When the attempt was made to refresh the controller, its performance was dropped dramatically with it being slowed down. From the sheer amount of the packets sent, it caused the controller to show timeout error (controller overload)</a:t>
            </a:r>
            <a:endParaRPr lang="el-GR" sz="600" dirty="0"/>
          </a:p>
        </p:txBody>
      </p:sp>
    </p:spTree>
    <p:extLst>
      <p:ext uri="{BB962C8B-B14F-4D97-AF65-F5344CB8AC3E}">
        <p14:creationId xmlns:p14="http://schemas.microsoft.com/office/powerpoint/2010/main" val="12195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par>
                          <p:cTn id="14" fill="hold">
                            <p:stCondLst>
                              <p:cond delay="1250"/>
                            </p:stCondLst>
                            <p:childTnLst>
                              <p:par>
                                <p:cTn id="15" presetID="22" presetClass="entr" presetSubtype="4"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551DBE42-D366-AD76-E8F3-0286946BEDA7}"/>
              </a:ext>
            </a:extLst>
          </p:cNvPr>
          <p:cNvSpPr txBox="1">
            <a:spLocks noGrp="1"/>
          </p:cNvSpPr>
          <p:nvPr>
            <p:ph type="title"/>
          </p:nvPr>
        </p:nvSpPr>
        <p:spPr>
          <a:xfrm>
            <a:off x="793166" y="112729"/>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Distributed Denial-of-Service – Use-Case – Mininet Flow</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3" name="Picture 2" descr="A computer with a bomb on it&#10;&#10;Description automatically generated">
            <a:extLst>
              <a:ext uri="{FF2B5EF4-FFF2-40B4-BE49-F238E27FC236}">
                <a16:creationId xmlns:a16="http://schemas.microsoft.com/office/drawing/2014/main" id="{FB05950B-8B69-CE4C-DD74-3B80215021BF}"/>
              </a:ext>
            </a:extLst>
          </p:cNvPr>
          <p:cNvPicPr>
            <a:picLocks noChangeAspect="1"/>
          </p:cNvPicPr>
          <p:nvPr/>
        </p:nvPicPr>
        <p:blipFill>
          <a:blip r:embed="rId2">
            <a:alphaModFix amt="8000"/>
          </a:blip>
          <a:stretch>
            <a:fillRect/>
          </a:stretch>
        </p:blipFill>
        <p:spPr>
          <a:xfrm rot="20642114">
            <a:off x="534854" y="-16785"/>
            <a:ext cx="1134595" cy="1134595"/>
          </a:xfrm>
          <a:prstGeom prst="rect">
            <a:avLst/>
          </a:prstGeom>
        </p:spPr>
      </p:pic>
      <p:pic>
        <p:nvPicPr>
          <p:cNvPr id="4" name="Picture 3" descr="A computer with a bomb on it&#10;&#10;Description automatically generated">
            <a:extLst>
              <a:ext uri="{FF2B5EF4-FFF2-40B4-BE49-F238E27FC236}">
                <a16:creationId xmlns:a16="http://schemas.microsoft.com/office/drawing/2014/main" id="{4DC760DF-5AAC-B4D0-500A-AEAA31E33E13}"/>
              </a:ext>
            </a:extLst>
          </p:cNvPr>
          <p:cNvPicPr>
            <a:picLocks noChangeAspect="1"/>
          </p:cNvPicPr>
          <p:nvPr/>
        </p:nvPicPr>
        <p:blipFill>
          <a:blip r:embed="rId2">
            <a:alphaModFix amt="8000"/>
          </a:blip>
          <a:stretch>
            <a:fillRect/>
          </a:stretch>
        </p:blipFill>
        <p:spPr>
          <a:xfrm rot="20315801">
            <a:off x="345898" y="3357371"/>
            <a:ext cx="1269797" cy="1269797"/>
          </a:xfrm>
          <a:prstGeom prst="rect">
            <a:avLst/>
          </a:prstGeom>
        </p:spPr>
      </p:pic>
      <p:pic>
        <p:nvPicPr>
          <p:cNvPr id="5" name="Picture 4" descr="A computer with a bomb on it&#10;&#10;Description automatically generated">
            <a:extLst>
              <a:ext uri="{FF2B5EF4-FFF2-40B4-BE49-F238E27FC236}">
                <a16:creationId xmlns:a16="http://schemas.microsoft.com/office/drawing/2014/main" id="{D783C9FC-9B0A-B645-D338-20F54F53F65E}"/>
              </a:ext>
            </a:extLst>
          </p:cNvPr>
          <p:cNvPicPr>
            <a:picLocks noChangeAspect="1"/>
          </p:cNvPicPr>
          <p:nvPr/>
        </p:nvPicPr>
        <p:blipFill>
          <a:blip r:embed="rId2">
            <a:alphaModFix amt="8000"/>
          </a:blip>
          <a:stretch>
            <a:fillRect/>
          </a:stretch>
        </p:blipFill>
        <p:spPr>
          <a:xfrm rot="20357398">
            <a:off x="3640026" y="1412157"/>
            <a:ext cx="1381234" cy="1381234"/>
          </a:xfrm>
          <a:prstGeom prst="rect">
            <a:avLst/>
          </a:prstGeom>
        </p:spPr>
      </p:pic>
      <p:pic>
        <p:nvPicPr>
          <p:cNvPr id="6" name="Picture 5" descr="A computer with a bomb on it&#10;&#10;Description automatically generated">
            <a:extLst>
              <a:ext uri="{FF2B5EF4-FFF2-40B4-BE49-F238E27FC236}">
                <a16:creationId xmlns:a16="http://schemas.microsoft.com/office/drawing/2014/main" id="{DADAE3BD-1A7E-60EA-B956-BA6AF2D9A2E5}"/>
              </a:ext>
            </a:extLst>
          </p:cNvPr>
          <p:cNvPicPr>
            <a:picLocks noChangeAspect="1"/>
          </p:cNvPicPr>
          <p:nvPr/>
        </p:nvPicPr>
        <p:blipFill>
          <a:blip r:embed="rId2">
            <a:alphaModFix amt="8000"/>
          </a:blip>
          <a:stretch>
            <a:fillRect/>
          </a:stretch>
        </p:blipFill>
        <p:spPr>
          <a:xfrm rot="20315801">
            <a:off x="6434403" y="3112530"/>
            <a:ext cx="1269797" cy="1269797"/>
          </a:xfrm>
          <a:prstGeom prst="rect">
            <a:avLst/>
          </a:prstGeom>
        </p:spPr>
      </p:pic>
      <p:pic>
        <p:nvPicPr>
          <p:cNvPr id="7" name="Picture 6" descr="A computer with a bomb on it&#10;&#10;Description automatically generated">
            <a:extLst>
              <a:ext uri="{FF2B5EF4-FFF2-40B4-BE49-F238E27FC236}">
                <a16:creationId xmlns:a16="http://schemas.microsoft.com/office/drawing/2014/main" id="{FDDA2300-7EDA-98FD-9742-D85BA425CC7C}"/>
              </a:ext>
            </a:extLst>
          </p:cNvPr>
          <p:cNvPicPr>
            <a:picLocks noChangeAspect="1"/>
          </p:cNvPicPr>
          <p:nvPr/>
        </p:nvPicPr>
        <p:blipFill>
          <a:blip r:embed="rId2">
            <a:alphaModFix amt="8000"/>
          </a:blip>
          <a:stretch>
            <a:fillRect/>
          </a:stretch>
        </p:blipFill>
        <p:spPr>
          <a:xfrm rot="20315801">
            <a:off x="7309519" y="400918"/>
            <a:ext cx="1269797" cy="1269797"/>
          </a:xfrm>
          <a:prstGeom prst="rect">
            <a:avLst/>
          </a:prstGeom>
        </p:spPr>
      </p:pic>
      <p:pic>
        <p:nvPicPr>
          <p:cNvPr id="9" name="Picture 8" descr="A graph showing a number of blue lines&#10;&#10;Description automatically generated">
            <a:extLst>
              <a:ext uri="{FF2B5EF4-FFF2-40B4-BE49-F238E27FC236}">
                <a16:creationId xmlns:a16="http://schemas.microsoft.com/office/drawing/2014/main" id="{FEF400ED-E370-14EF-FF1D-6CB3285CE0B0}"/>
              </a:ext>
            </a:extLst>
          </p:cNvPr>
          <p:cNvPicPr>
            <a:picLocks noChangeAspect="1"/>
          </p:cNvPicPr>
          <p:nvPr/>
        </p:nvPicPr>
        <p:blipFill>
          <a:blip r:embed="rId3">
            <a:alphaModFix amt="94000"/>
          </a:blip>
          <a:srcRect l="-960" t="-1005" r="960" b="1005"/>
          <a:stretch/>
        </p:blipFill>
        <p:spPr>
          <a:xfrm>
            <a:off x="3514725" y="707157"/>
            <a:ext cx="5463540" cy="2011680"/>
          </a:xfrm>
          <a:prstGeom prst="rect">
            <a:avLst/>
          </a:prstGeom>
        </p:spPr>
      </p:pic>
      <p:pic>
        <p:nvPicPr>
          <p:cNvPr id="11" name="Picture 10" descr="A graph showing a graph&#10;&#10;Description automatically generated with medium confidence">
            <a:extLst>
              <a:ext uri="{FF2B5EF4-FFF2-40B4-BE49-F238E27FC236}">
                <a16:creationId xmlns:a16="http://schemas.microsoft.com/office/drawing/2014/main" id="{14ABE2E6-97C1-F953-CEE1-26B39828DD8A}"/>
              </a:ext>
            </a:extLst>
          </p:cNvPr>
          <p:cNvPicPr>
            <a:picLocks noChangeAspect="1"/>
          </p:cNvPicPr>
          <p:nvPr/>
        </p:nvPicPr>
        <p:blipFill>
          <a:blip r:embed="rId4">
            <a:alphaModFix amt="88000"/>
          </a:blip>
          <a:stretch>
            <a:fillRect/>
          </a:stretch>
        </p:blipFill>
        <p:spPr>
          <a:xfrm>
            <a:off x="3597421" y="2898165"/>
            <a:ext cx="5463540" cy="1844040"/>
          </a:xfrm>
          <a:prstGeom prst="rect">
            <a:avLst/>
          </a:prstGeom>
        </p:spPr>
      </p:pic>
      <p:pic>
        <p:nvPicPr>
          <p:cNvPr id="10" name="Picture 9">
            <a:extLst>
              <a:ext uri="{FF2B5EF4-FFF2-40B4-BE49-F238E27FC236}">
                <a16:creationId xmlns:a16="http://schemas.microsoft.com/office/drawing/2014/main" id="{3EEBA78E-C2CC-DB12-6115-EDBA1EF2BBD0}"/>
              </a:ext>
            </a:extLst>
          </p:cNvPr>
          <p:cNvPicPr>
            <a:picLocks noChangeAspect="1"/>
          </p:cNvPicPr>
          <p:nvPr/>
        </p:nvPicPr>
        <p:blipFill>
          <a:blip r:embed="rId5"/>
          <a:stretch>
            <a:fillRect/>
          </a:stretch>
        </p:blipFill>
        <p:spPr>
          <a:xfrm>
            <a:off x="298670" y="1455851"/>
            <a:ext cx="2930712" cy="22317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1452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anim calcmode="lin" valueType="num">
                                      <p:cBhvr>
                                        <p:cTn id="14" dur="750" fill="hold"/>
                                        <p:tgtEl>
                                          <p:spTgt spid="10"/>
                                        </p:tgtEl>
                                        <p:attrNameLst>
                                          <p:attrName>ppt_x</p:attrName>
                                        </p:attrNameLst>
                                      </p:cBhvr>
                                      <p:tavLst>
                                        <p:tav tm="0">
                                          <p:val>
                                            <p:strVal val="#ppt_x"/>
                                          </p:val>
                                        </p:tav>
                                        <p:tav tm="100000">
                                          <p:val>
                                            <p:strVal val="#ppt_x"/>
                                          </p:val>
                                        </p:tav>
                                      </p:tavLst>
                                    </p:anim>
                                    <p:anim calcmode="lin" valueType="num">
                                      <p:cBhvr>
                                        <p:cTn id="15" dur="75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anim calcmode="lin" valueType="num">
                                      <p:cBhvr>
                                        <p:cTn id="19" dur="750" fill="hold"/>
                                        <p:tgtEl>
                                          <p:spTgt spid="9"/>
                                        </p:tgtEl>
                                        <p:attrNameLst>
                                          <p:attrName>ppt_x</p:attrName>
                                        </p:attrNameLst>
                                      </p:cBhvr>
                                      <p:tavLst>
                                        <p:tav tm="0">
                                          <p:val>
                                            <p:strVal val="#ppt_x"/>
                                          </p:val>
                                        </p:tav>
                                        <p:tav tm="100000">
                                          <p:val>
                                            <p:strVal val="#ppt_x"/>
                                          </p:val>
                                        </p:tav>
                                      </p:tavLst>
                                    </p:anim>
                                    <p:anim calcmode="lin" valueType="num">
                                      <p:cBhvr>
                                        <p:cTn id="20" dur="75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750"/>
                                        <p:tgtEl>
                                          <p:spTgt spid="11"/>
                                        </p:tgtEl>
                                      </p:cBhvr>
                                    </p:animEffect>
                                    <p:anim calcmode="lin" valueType="num">
                                      <p:cBhvr>
                                        <p:cTn id="24" dur="750" fill="hold"/>
                                        <p:tgtEl>
                                          <p:spTgt spid="11"/>
                                        </p:tgtEl>
                                        <p:attrNameLst>
                                          <p:attrName>ppt_x</p:attrName>
                                        </p:attrNameLst>
                                      </p:cBhvr>
                                      <p:tavLst>
                                        <p:tav tm="0">
                                          <p:val>
                                            <p:strVal val="#ppt_x"/>
                                          </p:val>
                                        </p:tav>
                                        <p:tav tm="100000">
                                          <p:val>
                                            <p:strVal val="#ppt_x"/>
                                          </p:val>
                                        </p:tav>
                                      </p:tavLst>
                                    </p:anim>
                                    <p:anim calcmode="lin" valueType="num">
                                      <p:cBhvr>
                                        <p:cTn id="25"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8C81BCFE-CCFE-CCD5-F325-FCE2ACD6EE7D}"/>
              </a:ext>
            </a:extLst>
          </p:cNvPr>
          <p:cNvSpPr txBox="1">
            <a:spLocks noGrp="1"/>
          </p:cNvSpPr>
          <p:nvPr>
            <p:ph type="title"/>
          </p:nvPr>
        </p:nvSpPr>
        <p:spPr>
          <a:xfrm>
            <a:off x="793166" y="112729"/>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Distributed Denial-of-Service – Use-Case – Wireshark</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3" name="Picture 2" descr="A computer with a bomb on it&#10;&#10;Description automatically generated">
            <a:extLst>
              <a:ext uri="{FF2B5EF4-FFF2-40B4-BE49-F238E27FC236}">
                <a16:creationId xmlns:a16="http://schemas.microsoft.com/office/drawing/2014/main" id="{96F82EAB-1E23-C620-C050-28F90B8CC080}"/>
              </a:ext>
            </a:extLst>
          </p:cNvPr>
          <p:cNvPicPr>
            <a:picLocks noChangeAspect="1"/>
          </p:cNvPicPr>
          <p:nvPr/>
        </p:nvPicPr>
        <p:blipFill>
          <a:blip r:embed="rId2">
            <a:alphaModFix amt="8000"/>
          </a:blip>
          <a:stretch>
            <a:fillRect/>
          </a:stretch>
        </p:blipFill>
        <p:spPr>
          <a:xfrm rot="20642114">
            <a:off x="534854" y="-16785"/>
            <a:ext cx="1134595" cy="1134595"/>
          </a:xfrm>
          <a:prstGeom prst="rect">
            <a:avLst/>
          </a:prstGeom>
        </p:spPr>
      </p:pic>
      <p:pic>
        <p:nvPicPr>
          <p:cNvPr id="4" name="Picture 3" descr="A computer with a bomb on it&#10;&#10;Description automatically generated">
            <a:extLst>
              <a:ext uri="{FF2B5EF4-FFF2-40B4-BE49-F238E27FC236}">
                <a16:creationId xmlns:a16="http://schemas.microsoft.com/office/drawing/2014/main" id="{3C490FE2-9B51-8B70-9F18-5D87A7E99AE7}"/>
              </a:ext>
            </a:extLst>
          </p:cNvPr>
          <p:cNvPicPr>
            <a:picLocks noChangeAspect="1"/>
          </p:cNvPicPr>
          <p:nvPr/>
        </p:nvPicPr>
        <p:blipFill>
          <a:blip r:embed="rId2">
            <a:alphaModFix amt="8000"/>
          </a:blip>
          <a:stretch>
            <a:fillRect/>
          </a:stretch>
        </p:blipFill>
        <p:spPr>
          <a:xfrm rot="20315801">
            <a:off x="345898" y="3357371"/>
            <a:ext cx="1269797" cy="1269797"/>
          </a:xfrm>
          <a:prstGeom prst="rect">
            <a:avLst/>
          </a:prstGeom>
        </p:spPr>
      </p:pic>
      <p:pic>
        <p:nvPicPr>
          <p:cNvPr id="5" name="Picture 4" descr="A computer with a bomb on it&#10;&#10;Description automatically generated">
            <a:extLst>
              <a:ext uri="{FF2B5EF4-FFF2-40B4-BE49-F238E27FC236}">
                <a16:creationId xmlns:a16="http://schemas.microsoft.com/office/drawing/2014/main" id="{2685121D-4745-6C06-E8A3-83A383DE2930}"/>
              </a:ext>
            </a:extLst>
          </p:cNvPr>
          <p:cNvPicPr>
            <a:picLocks noChangeAspect="1"/>
          </p:cNvPicPr>
          <p:nvPr/>
        </p:nvPicPr>
        <p:blipFill>
          <a:blip r:embed="rId2">
            <a:alphaModFix amt="8000"/>
          </a:blip>
          <a:stretch>
            <a:fillRect/>
          </a:stretch>
        </p:blipFill>
        <p:spPr>
          <a:xfrm rot="20357398">
            <a:off x="3640026" y="1412157"/>
            <a:ext cx="1381234" cy="1381234"/>
          </a:xfrm>
          <a:prstGeom prst="rect">
            <a:avLst/>
          </a:prstGeom>
        </p:spPr>
      </p:pic>
      <p:pic>
        <p:nvPicPr>
          <p:cNvPr id="6" name="Picture 5" descr="A computer with a bomb on it&#10;&#10;Description automatically generated">
            <a:extLst>
              <a:ext uri="{FF2B5EF4-FFF2-40B4-BE49-F238E27FC236}">
                <a16:creationId xmlns:a16="http://schemas.microsoft.com/office/drawing/2014/main" id="{EF6AB22B-5442-639C-FBEA-7FAF196A555F}"/>
              </a:ext>
            </a:extLst>
          </p:cNvPr>
          <p:cNvPicPr>
            <a:picLocks noChangeAspect="1"/>
          </p:cNvPicPr>
          <p:nvPr/>
        </p:nvPicPr>
        <p:blipFill>
          <a:blip r:embed="rId2">
            <a:alphaModFix amt="8000"/>
          </a:blip>
          <a:stretch>
            <a:fillRect/>
          </a:stretch>
        </p:blipFill>
        <p:spPr>
          <a:xfrm rot="20315801">
            <a:off x="6434403" y="3112530"/>
            <a:ext cx="1269797" cy="1269797"/>
          </a:xfrm>
          <a:prstGeom prst="rect">
            <a:avLst/>
          </a:prstGeom>
        </p:spPr>
      </p:pic>
      <p:pic>
        <p:nvPicPr>
          <p:cNvPr id="7" name="Picture 6" descr="A computer with a bomb on it&#10;&#10;Description automatically generated">
            <a:extLst>
              <a:ext uri="{FF2B5EF4-FFF2-40B4-BE49-F238E27FC236}">
                <a16:creationId xmlns:a16="http://schemas.microsoft.com/office/drawing/2014/main" id="{0D8F9AF3-0704-93E5-D4C2-C148F757641B}"/>
              </a:ext>
            </a:extLst>
          </p:cNvPr>
          <p:cNvPicPr>
            <a:picLocks noChangeAspect="1"/>
          </p:cNvPicPr>
          <p:nvPr/>
        </p:nvPicPr>
        <p:blipFill>
          <a:blip r:embed="rId2">
            <a:alphaModFix amt="8000"/>
          </a:blip>
          <a:stretch>
            <a:fillRect/>
          </a:stretch>
        </p:blipFill>
        <p:spPr>
          <a:xfrm rot="20315801">
            <a:off x="7309519" y="400918"/>
            <a:ext cx="1269797" cy="126979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507F233-57FB-D07D-0879-D2E2C260E4ED}"/>
              </a:ext>
            </a:extLst>
          </p:cNvPr>
          <p:cNvPicPr>
            <a:picLocks noChangeAspect="1"/>
          </p:cNvPicPr>
          <p:nvPr/>
        </p:nvPicPr>
        <p:blipFill>
          <a:blip r:embed="rId3"/>
          <a:stretch>
            <a:fillRect/>
          </a:stretch>
        </p:blipFill>
        <p:spPr>
          <a:xfrm>
            <a:off x="421918" y="776882"/>
            <a:ext cx="3951093" cy="232546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9E5F09E-84FA-D920-BAE5-42F17A8648FD}"/>
              </a:ext>
            </a:extLst>
          </p:cNvPr>
          <p:cNvPicPr>
            <a:picLocks noChangeAspect="1"/>
          </p:cNvPicPr>
          <p:nvPr/>
        </p:nvPicPr>
        <p:blipFill>
          <a:blip r:embed="rId4"/>
          <a:stretch>
            <a:fillRect/>
          </a:stretch>
        </p:blipFill>
        <p:spPr>
          <a:xfrm>
            <a:off x="4816132" y="815457"/>
            <a:ext cx="3951092" cy="2286894"/>
          </a:xfrm>
          <a:prstGeom prst="rect">
            <a:avLst/>
          </a:prstGeom>
        </p:spPr>
      </p:pic>
      <p:sp>
        <p:nvSpPr>
          <p:cNvPr id="12" name="TextBox 11">
            <a:extLst>
              <a:ext uri="{FF2B5EF4-FFF2-40B4-BE49-F238E27FC236}">
                <a16:creationId xmlns:a16="http://schemas.microsoft.com/office/drawing/2014/main" id="{89D492B4-EE7E-D3E2-CFB7-C450F5E69DA1}"/>
              </a:ext>
            </a:extLst>
          </p:cNvPr>
          <p:cNvSpPr txBox="1"/>
          <p:nvPr/>
        </p:nvSpPr>
        <p:spPr>
          <a:xfrm>
            <a:off x="1992829" y="3362707"/>
            <a:ext cx="5118750" cy="1107996"/>
          </a:xfrm>
          <a:prstGeom prst="rect">
            <a:avLst/>
          </a:prstGeom>
          <a:noFill/>
        </p:spPr>
        <p:txBody>
          <a:bodyPr wrap="square" rtlCol="0">
            <a:spAutoFit/>
          </a:bodyPr>
          <a:lstStyle/>
          <a:p>
            <a:pPr marL="285750" indent="-285750" algn="just">
              <a:buClr>
                <a:srgbClr val="C0000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From the aforementioned illustrations, it seems that Wireshark has detected the flood DDoS attack with the OpenFlow protocol version 1.5 with security errors as malformed. The destination port is 6653 is used due to the fact that it is the default service port for the </a:t>
            </a:r>
            <a:r>
              <a:rPr lang="en-US" sz="1100" dirty="0" err="1">
                <a:effectLst/>
                <a:latin typeface="Times New Roman" panose="02020603050405020304" pitchFamily="18" charset="0"/>
                <a:ea typeface="Calibri" panose="020F0502020204030204" pitchFamily="34" charset="0"/>
              </a:rPr>
              <a:t>FloodLight</a:t>
            </a:r>
            <a:r>
              <a:rPr lang="en-US" sz="1100" dirty="0">
                <a:effectLst/>
                <a:latin typeface="Times New Roman" panose="02020603050405020304" pitchFamily="18" charset="0"/>
                <a:ea typeface="Calibri" panose="020F0502020204030204" pitchFamily="34" charset="0"/>
              </a:rPr>
              <a:t> SDN Controller. On the first illustration we can see the malformed packets sent towards the controller and on the other figure, there are traces of DDoS attack towards a hosting device in Mininet.</a:t>
            </a:r>
            <a:endParaRPr lang="el-GR" sz="200" dirty="0"/>
          </a:p>
        </p:txBody>
      </p:sp>
    </p:spTree>
    <p:extLst>
      <p:ext uri="{BB962C8B-B14F-4D97-AF65-F5344CB8AC3E}">
        <p14:creationId xmlns:p14="http://schemas.microsoft.com/office/powerpoint/2010/main" val="37085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anim calcmode="lin" valueType="num">
                                      <p:cBhvr>
                                        <p:cTn id="19" dur="500" fill="hold"/>
                                        <p:tgtEl>
                                          <p:spTgt spid="11"/>
                                        </p:tgtEl>
                                        <p:attrNameLst>
                                          <p:attrName>ppt_x</p:attrName>
                                        </p:attrNameLst>
                                      </p:cBhvr>
                                      <p:tavLst>
                                        <p:tav tm="0">
                                          <p:val>
                                            <p:strVal val="#ppt_x"/>
                                          </p:val>
                                        </p:tav>
                                        <p:tav tm="100000">
                                          <p:val>
                                            <p:strVal val="#ppt_x"/>
                                          </p:val>
                                        </p:tav>
                                      </p:tavLst>
                                    </p:anim>
                                    <p:anim calcmode="lin" valueType="num">
                                      <p:cBhvr>
                                        <p:cTn id="20" dur="5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with a bomb on it&#10;&#10;Description automatically generated">
            <a:extLst>
              <a:ext uri="{FF2B5EF4-FFF2-40B4-BE49-F238E27FC236}">
                <a16:creationId xmlns:a16="http://schemas.microsoft.com/office/drawing/2014/main" id="{B36028B6-465A-483B-19CF-98EF3E6E5A41}"/>
              </a:ext>
            </a:extLst>
          </p:cNvPr>
          <p:cNvPicPr>
            <a:picLocks noChangeAspect="1"/>
          </p:cNvPicPr>
          <p:nvPr/>
        </p:nvPicPr>
        <p:blipFill>
          <a:blip r:embed="rId2">
            <a:alphaModFix amt="8000"/>
          </a:blip>
          <a:stretch>
            <a:fillRect/>
          </a:stretch>
        </p:blipFill>
        <p:spPr>
          <a:xfrm rot="20642114">
            <a:off x="534854" y="-16785"/>
            <a:ext cx="1134595" cy="1134595"/>
          </a:xfrm>
          <a:prstGeom prst="rect">
            <a:avLst/>
          </a:prstGeom>
        </p:spPr>
      </p:pic>
      <p:pic>
        <p:nvPicPr>
          <p:cNvPr id="4" name="Picture 3" descr="A computer with a bomb on it&#10;&#10;Description automatically generated">
            <a:extLst>
              <a:ext uri="{FF2B5EF4-FFF2-40B4-BE49-F238E27FC236}">
                <a16:creationId xmlns:a16="http://schemas.microsoft.com/office/drawing/2014/main" id="{13A4B19B-6582-5088-18C8-6FAC0E1EF7B2}"/>
              </a:ext>
            </a:extLst>
          </p:cNvPr>
          <p:cNvPicPr>
            <a:picLocks noChangeAspect="1"/>
          </p:cNvPicPr>
          <p:nvPr/>
        </p:nvPicPr>
        <p:blipFill>
          <a:blip r:embed="rId2">
            <a:alphaModFix amt="8000"/>
          </a:blip>
          <a:stretch>
            <a:fillRect/>
          </a:stretch>
        </p:blipFill>
        <p:spPr>
          <a:xfrm rot="20315801">
            <a:off x="345898" y="3357371"/>
            <a:ext cx="1269797" cy="1269797"/>
          </a:xfrm>
          <a:prstGeom prst="rect">
            <a:avLst/>
          </a:prstGeom>
        </p:spPr>
      </p:pic>
      <p:pic>
        <p:nvPicPr>
          <p:cNvPr id="5" name="Picture 4" descr="A computer with a bomb on it&#10;&#10;Description automatically generated">
            <a:extLst>
              <a:ext uri="{FF2B5EF4-FFF2-40B4-BE49-F238E27FC236}">
                <a16:creationId xmlns:a16="http://schemas.microsoft.com/office/drawing/2014/main" id="{03908667-3823-0D36-FA0E-DCB2FE9934D3}"/>
              </a:ext>
            </a:extLst>
          </p:cNvPr>
          <p:cNvPicPr>
            <a:picLocks noChangeAspect="1"/>
          </p:cNvPicPr>
          <p:nvPr/>
        </p:nvPicPr>
        <p:blipFill>
          <a:blip r:embed="rId2">
            <a:alphaModFix amt="8000"/>
          </a:blip>
          <a:stretch>
            <a:fillRect/>
          </a:stretch>
        </p:blipFill>
        <p:spPr>
          <a:xfrm rot="20357398">
            <a:off x="3640026" y="1412157"/>
            <a:ext cx="1381234" cy="1381234"/>
          </a:xfrm>
          <a:prstGeom prst="rect">
            <a:avLst/>
          </a:prstGeom>
        </p:spPr>
      </p:pic>
      <p:pic>
        <p:nvPicPr>
          <p:cNvPr id="6" name="Picture 5" descr="A computer with a bomb on it&#10;&#10;Description automatically generated">
            <a:extLst>
              <a:ext uri="{FF2B5EF4-FFF2-40B4-BE49-F238E27FC236}">
                <a16:creationId xmlns:a16="http://schemas.microsoft.com/office/drawing/2014/main" id="{1524FC18-F8F3-D523-A450-DF0552F97DA5}"/>
              </a:ext>
            </a:extLst>
          </p:cNvPr>
          <p:cNvPicPr>
            <a:picLocks noChangeAspect="1"/>
          </p:cNvPicPr>
          <p:nvPr/>
        </p:nvPicPr>
        <p:blipFill>
          <a:blip r:embed="rId2">
            <a:alphaModFix amt="8000"/>
          </a:blip>
          <a:stretch>
            <a:fillRect/>
          </a:stretch>
        </p:blipFill>
        <p:spPr>
          <a:xfrm rot="20315801">
            <a:off x="6434403" y="3112530"/>
            <a:ext cx="1269797" cy="1269797"/>
          </a:xfrm>
          <a:prstGeom prst="rect">
            <a:avLst/>
          </a:prstGeom>
        </p:spPr>
      </p:pic>
      <p:pic>
        <p:nvPicPr>
          <p:cNvPr id="7" name="Picture 6" descr="A computer with a bomb on it&#10;&#10;Description automatically generated">
            <a:extLst>
              <a:ext uri="{FF2B5EF4-FFF2-40B4-BE49-F238E27FC236}">
                <a16:creationId xmlns:a16="http://schemas.microsoft.com/office/drawing/2014/main" id="{95D83AF0-0D89-1AE6-0020-FE658DFE28DF}"/>
              </a:ext>
            </a:extLst>
          </p:cNvPr>
          <p:cNvPicPr>
            <a:picLocks noChangeAspect="1"/>
          </p:cNvPicPr>
          <p:nvPr/>
        </p:nvPicPr>
        <p:blipFill>
          <a:blip r:embed="rId2">
            <a:alphaModFix amt="8000"/>
          </a:blip>
          <a:stretch>
            <a:fillRect/>
          </a:stretch>
        </p:blipFill>
        <p:spPr>
          <a:xfrm rot="20315801">
            <a:off x="7309519" y="400918"/>
            <a:ext cx="1269797" cy="1269797"/>
          </a:xfrm>
          <a:prstGeom prst="rect">
            <a:avLst/>
          </a:prstGeom>
        </p:spPr>
      </p:pic>
      <p:sp>
        <p:nvSpPr>
          <p:cNvPr id="10" name="Google Shape;2380;p40">
            <a:extLst>
              <a:ext uri="{FF2B5EF4-FFF2-40B4-BE49-F238E27FC236}">
                <a16:creationId xmlns:a16="http://schemas.microsoft.com/office/drawing/2014/main" id="{87F6548B-0BE6-AB5C-F3A9-74EE927B1AC3}"/>
              </a:ext>
            </a:extLst>
          </p:cNvPr>
          <p:cNvSpPr txBox="1">
            <a:spLocks/>
          </p:cNvSpPr>
          <p:nvPr/>
        </p:nvSpPr>
        <p:spPr>
          <a:xfrm>
            <a:off x="793166" y="112729"/>
            <a:ext cx="7557668" cy="4350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oboto Mono SemiBold"/>
              <a:buNone/>
              <a:defRPr sz="40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600"/>
              <a:buFont typeface="Roboto Mono SemiBold"/>
              <a:buNone/>
              <a:defRPr sz="36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600"/>
              <a:buFont typeface="Roboto Mono SemiBold"/>
              <a:buNone/>
              <a:defRPr sz="36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600"/>
              <a:buFont typeface="Roboto Mono SemiBold"/>
              <a:buNone/>
              <a:defRPr sz="36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600"/>
              <a:buFont typeface="Roboto Mono SemiBold"/>
              <a:buNone/>
              <a:defRPr sz="36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600"/>
              <a:buFont typeface="Roboto Mono SemiBold"/>
              <a:buNone/>
              <a:defRPr sz="36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600"/>
              <a:buFont typeface="Roboto Mono SemiBold"/>
              <a:buNone/>
              <a:defRPr sz="36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600"/>
              <a:buFont typeface="Roboto Mono SemiBold"/>
              <a:buNone/>
              <a:defRPr sz="36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600"/>
              <a:buFont typeface="Roboto Mono SemiBold"/>
              <a:buNone/>
              <a:defRPr sz="3600" b="0" i="0" u="none" strike="noStrike" cap="none">
                <a:solidFill>
                  <a:schemeClr val="dk1"/>
                </a:solidFill>
                <a:latin typeface="Roboto Mono SemiBold"/>
                <a:ea typeface="Roboto Mono SemiBold"/>
                <a:cs typeface="Roboto Mono SemiBold"/>
                <a:sym typeface="Roboto Mono SemiBold"/>
              </a:defRPr>
            </a:lvl9pPr>
          </a:lstStyle>
          <a:p>
            <a:pPr algn="ctr"/>
            <a:r>
              <a:rPr lang="en-US" sz="2000" u="dbl" dirty="0">
                <a:latin typeface="Times New Roman" panose="02020603050405020304" pitchFamily="18" charset="0"/>
                <a:cs typeface="Times New Roman" panose="02020603050405020304" pitchFamily="18" charset="0"/>
              </a:rPr>
              <a:t>SDN </a:t>
            </a:r>
            <a:r>
              <a:rPr lang="en-US" sz="1800" b="1" u="dbl" dirty="0">
                <a:latin typeface="Times New Roman" panose="02020603050405020304" pitchFamily="18" charset="0"/>
                <a:ea typeface="Calibri" panose="020F0502020204030204" pitchFamily="34" charset="0"/>
              </a:rPr>
              <a:t>– </a:t>
            </a:r>
            <a:r>
              <a:rPr lang="en-US" sz="2000" u="dbl" dirty="0">
                <a:latin typeface="Times New Roman" panose="02020603050405020304" pitchFamily="18" charset="0"/>
                <a:ea typeface="Calibri" panose="020F0502020204030204" pitchFamily="34" charset="0"/>
              </a:rPr>
              <a:t>Distributed Denial-of-Service – Use-Case – Wireshark</a:t>
            </a:r>
            <a:br>
              <a:rPr lang="en-US" sz="1800" b="1" i="1" kern="100" dirty="0">
                <a:solidFill>
                  <a:srgbClr val="365F91"/>
                </a:solidFill>
                <a:latin typeface="Calibri" panose="020F0502020204030204" pitchFamily="34" charset="0"/>
                <a:ea typeface="Times New Roman" panose="02020603050405020304" pitchFamily="18" charset="0"/>
                <a:cs typeface="Times New Roman" panose="02020603050405020304" pitchFamily="18" charset="0"/>
              </a:rPr>
            </a:br>
            <a:endParaRPr lang="en-US" sz="2000" u="dbl"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AA9EBB4-B225-EB07-5A72-9A3C9AC93F1A}"/>
              </a:ext>
            </a:extLst>
          </p:cNvPr>
          <p:cNvPicPr>
            <a:picLocks noChangeAspect="1"/>
          </p:cNvPicPr>
          <p:nvPr/>
        </p:nvPicPr>
        <p:blipFill>
          <a:blip r:embed="rId3"/>
          <a:stretch>
            <a:fillRect/>
          </a:stretch>
        </p:blipFill>
        <p:spPr>
          <a:xfrm>
            <a:off x="106899" y="1131447"/>
            <a:ext cx="3923340" cy="2582729"/>
          </a:xfrm>
          <a:prstGeom prst="rect">
            <a:avLst/>
          </a:prstGeom>
        </p:spPr>
      </p:pic>
      <p:sp>
        <p:nvSpPr>
          <p:cNvPr id="13" name="TextBox 12">
            <a:extLst>
              <a:ext uri="{FF2B5EF4-FFF2-40B4-BE49-F238E27FC236}">
                <a16:creationId xmlns:a16="http://schemas.microsoft.com/office/drawing/2014/main" id="{F2A55981-C3F0-5E55-931C-3731BE25BC0E}"/>
              </a:ext>
            </a:extLst>
          </p:cNvPr>
          <p:cNvSpPr txBox="1"/>
          <p:nvPr/>
        </p:nvSpPr>
        <p:spPr>
          <a:xfrm>
            <a:off x="4226131" y="1251963"/>
            <a:ext cx="4813357" cy="2462213"/>
          </a:xfrm>
          <a:prstGeom prst="rect">
            <a:avLst/>
          </a:prstGeom>
          <a:noFill/>
        </p:spPr>
        <p:txBody>
          <a:bodyPr wrap="square" rtlCol="0">
            <a:spAutoFit/>
          </a:bodyPr>
          <a:lstStyle/>
          <a:p>
            <a:pPr marL="171450" indent="-171450" algn="just">
              <a:buClr>
                <a:srgbClr val="C0000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Wireshark detected the spoofed packets and displayed the message "acknowledgement number field is nonzero while the ACK flag is not set" </a:t>
            </a:r>
            <a:r>
              <a:rPr lang="en-US" sz="1100" dirty="0">
                <a:effectLst/>
                <a:latin typeface="Times New Roman" panose="02020603050405020304" pitchFamily="18" charset="0"/>
                <a:ea typeface="Calibri" panose="020F0502020204030204" pitchFamily="34" charset="0"/>
                <a:sym typeface="Wingdings" panose="05000000000000000000" pitchFamily="2" charset="2"/>
              </a:rPr>
              <a:t> </a:t>
            </a:r>
            <a:r>
              <a:rPr lang="en-US" sz="1100" dirty="0">
                <a:latin typeface="Times New Roman" panose="02020603050405020304" pitchFamily="18" charset="0"/>
                <a:ea typeface="Calibri" panose="020F0502020204030204" pitchFamily="34" charset="0"/>
                <a:sym typeface="Wingdings" panose="05000000000000000000" pitchFamily="2" charset="2"/>
              </a:rPr>
              <a:t>I</a:t>
            </a:r>
            <a:r>
              <a:rPr lang="en-US" sz="1100" dirty="0">
                <a:effectLst/>
                <a:latin typeface="Times New Roman" panose="02020603050405020304" pitchFamily="18" charset="0"/>
                <a:ea typeface="Calibri" panose="020F0502020204030204" pitchFamily="34" charset="0"/>
              </a:rPr>
              <a:t>ndication of a potential attack on a transmission protocol level. </a:t>
            </a:r>
          </a:p>
          <a:p>
            <a:pPr marL="171450" indent="-171450" algn="just">
              <a:buClr>
                <a:srgbClr val="C00000"/>
              </a:buClr>
              <a:buFont typeface="Wingdings" panose="05000000000000000000" pitchFamily="2" charset="2"/>
              <a:buChar char="ü"/>
            </a:pPr>
            <a:endParaRPr lang="en-US" sz="1100" dirty="0">
              <a:latin typeface="Times New Roman" panose="02020603050405020304" pitchFamily="18" charset="0"/>
              <a:ea typeface="Calibri" panose="020F0502020204030204" pitchFamily="34" charset="0"/>
            </a:endParaRPr>
          </a:p>
          <a:p>
            <a:pPr marL="171450" indent="-171450" algn="just">
              <a:buClr>
                <a:srgbClr val="C0000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Due to the fact that the acknowledgement number is utilized in order to ensure whether the receival of the data was completed successfully or not, through the indication of the following sequence number. </a:t>
            </a:r>
          </a:p>
          <a:p>
            <a:pPr marL="171450" indent="-171450" algn="just">
              <a:buClr>
                <a:srgbClr val="C00000"/>
              </a:buClr>
              <a:buFont typeface="Wingdings" panose="05000000000000000000" pitchFamily="2" charset="2"/>
              <a:buChar char="ü"/>
            </a:pPr>
            <a:endParaRPr lang="en-US" sz="1100" dirty="0">
              <a:latin typeface="Times New Roman" panose="02020603050405020304" pitchFamily="18" charset="0"/>
              <a:ea typeface="Calibri" panose="020F0502020204030204" pitchFamily="34" charset="0"/>
            </a:endParaRPr>
          </a:p>
          <a:p>
            <a:pPr marL="171450" indent="-171450" algn="just">
              <a:buClr>
                <a:srgbClr val="C0000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The attacker could have intentionally set the number to a non-zero and not set a flag </a:t>
            </a:r>
            <a:r>
              <a:rPr lang="en-US" sz="1100" dirty="0">
                <a:effectLst/>
                <a:latin typeface="Times New Roman" panose="02020603050405020304" pitchFamily="18" charset="0"/>
                <a:ea typeface="Calibri" panose="020F0502020204030204" pitchFamily="34" charset="0"/>
                <a:sym typeface="Wingdings" panose="05000000000000000000" pitchFamily="2" charset="2"/>
              </a:rPr>
              <a:t> </a:t>
            </a:r>
            <a:r>
              <a:rPr lang="en-US" sz="1100" dirty="0">
                <a:latin typeface="Times New Roman" panose="02020603050405020304" pitchFamily="18" charset="0"/>
                <a:ea typeface="Calibri" panose="020F0502020204030204" pitchFamily="34" charset="0"/>
                <a:sym typeface="Wingdings" panose="05000000000000000000" pitchFamily="2" charset="2"/>
              </a:rPr>
              <a:t>I</a:t>
            </a:r>
            <a:r>
              <a:rPr lang="en-US" sz="1100" dirty="0">
                <a:effectLst/>
                <a:latin typeface="Times New Roman" panose="02020603050405020304" pitchFamily="18" charset="0"/>
                <a:ea typeface="Calibri" panose="020F0502020204030204" pitchFamily="34" charset="0"/>
              </a:rPr>
              <a:t>ntrusion detection and prevention systems might not have filters for logical correlation amidst the acknowledgment flag and the acknowledgement number </a:t>
            </a:r>
            <a:r>
              <a:rPr lang="en-US" sz="1100" dirty="0">
                <a:effectLst/>
                <a:latin typeface="Times New Roman" panose="02020603050405020304" pitchFamily="18" charset="0"/>
                <a:ea typeface="Calibri" panose="020F0502020204030204" pitchFamily="34" charset="0"/>
                <a:sym typeface="Wingdings" panose="05000000000000000000" pitchFamily="2" charset="2"/>
              </a:rPr>
              <a:t> </a:t>
            </a:r>
            <a:r>
              <a:rPr lang="en-US" sz="1100" dirty="0">
                <a:effectLst/>
                <a:latin typeface="Times New Roman" panose="02020603050405020304" pitchFamily="18" charset="0"/>
                <a:ea typeface="Calibri" panose="020F0502020204030204" pitchFamily="34" charset="0"/>
              </a:rPr>
              <a:t>rendering them vulnerable to malicious data packets that could bypass the security as malformed and ignore them </a:t>
            </a:r>
            <a:r>
              <a:rPr lang="en-US" sz="1100" dirty="0">
                <a:effectLst/>
                <a:latin typeface="Times New Roman" panose="02020603050405020304" pitchFamily="18" charset="0"/>
                <a:ea typeface="Calibri" panose="020F0502020204030204" pitchFamily="34" charset="0"/>
                <a:sym typeface="Wingdings" panose="05000000000000000000" pitchFamily="2" charset="2"/>
              </a:rPr>
              <a:t> </a:t>
            </a:r>
            <a:r>
              <a:rPr lang="en-US" sz="1100" dirty="0">
                <a:latin typeface="Times New Roman" panose="02020603050405020304" pitchFamily="18" charset="0"/>
                <a:ea typeface="Calibri" panose="020F0502020204030204" pitchFamily="34" charset="0"/>
                <a:sym typeface="Wingdings" panose="05000000000000000000" pitchFamily="2" charset="2"/>
              </a:rPr>
              <a:t>T</a:t>
            </a:r>
            <a:r>
              <a:rPr lang="en-US" sz="1100" dirty="0">
                <a:effectLst/>
                <a:latin typeface="Times New Roman" panose="02020603050405020304" pitchFamily="18" charset="0"/>
                <a:ea typeface="Calibri" panose="020F0502020204030204" pitchFamily="34" charset="0"/>
              </a:rPr>
              <a:t>he malicious actor will have successfully evaded the packet filtering. </a:t>
            </a:r>
            <a:endParaRPr lang="el-GR" sz="1000" dirty="0"/>
          </a:p>
        </p:txBody>
      </p:sp>
    </p:spTree>
    <p:extLst>
      <p:ext uri="{BB962C8B-B14F-4D97-AF65-F5344CB8AC3E}">
        <p14:creationId xmlns:p14="http://schemas.microsoft.com/office/powerpoint/2010/main" val="407125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80;p40">
            <a:extLst>
              <a:ext uri="{FF2B5EF4-FFF2-40B4-BE49-F238E27FC236}">
                <a16:creationId xmlns:a16="http://schemas.microsoft.com/office/drawing/2014/main" id="{B5E86A8E-68B0-B6B4-F53F-E43B373B6AE3}"/>
              </a:ext>
            </a:extLst>
          </p:cNvPr>
          <p:cNvSpPr txBox="1">
            <a:spLocks noGrp="1"/>
          </p:cNvSpPr>
          <p:nvPr>
            <p:ph type="title"/>
          </p:nvPr>
        </p:nvSpPr>
        <p:spPr>
          <a:xfrm>
            <a:off x="793166" y="112729"/>
            <a:ext cx="7557668" cy="435057"/>
          </a:xfrm>
          <a:prstGeom prst="rect">
            <a:avLst/>
          </a:prstGeom>
        </p:spPr>
        <p:txBody>
          <a:bodyPr spcFirstLastPara="1" wrap="square" lIns="91425" tIns="91425" rIns="91425" bIns="91425" anchor="t" anchorCtr="0">
            <a:noAutofit/>
          </a:bodyPr>
          <a:lstStyle/>
          <a:p>
            <a:pPr algn="ctr"/>
            <a:r>
              <a:rPr lang="en" sz="2000" u="dbl" dirty="0">
                <a:latin typeface="Times New Roman" panose="02020603050405020304" pitchFamily="18" charset="0"/>
                <a:cs typeface="Times New Roman" panose="02020603050405020304" pitchFamily="18" charset="0"/>
              </a:rPr>
              <a:t>SDN </a:t>
            </a:r>
            <a:r>
              <a:rPr lang="en-US" sz="1800" b="1" u="dbl" dirty="0">
                <a:effectLst/>
                <a:latin typeface="Times New Roman" panose="02020603050405020304" pitchFamily="18" charset="0"/>
                <a:ea typeface="Calibri" panose="020F0502020204030204" pitchFamily="34" charset="0"/>
              </a:rPr>
              <a:t>– </a:t>
            </a:r>
            <a:r>
              <a:rPr lang="en-US" sz="2000" u="dbl" dirty="0">
                <a:effectLst/>
                <a:latin typeface="Times New Roman" panose="02020603050405020304" pitchFamily="18" charset="0"/>
                <a:ea typeface="Calibri" panose="020F0502020204030204" pitchFamily="34" charset="0"/>
              </a:rPr>
              <a:t>Distributed Denial-of-Service – Use-Case – </a:t>
            </a:r>
            <a:r>
              <a:rPr lang="en-US" sz="2000" u="dbl" dirty="0" err="1">
                <a:effectLst/>
                <a:latin typeface="Times New Roman" panose="02020603050405020304" pitchFamily="18" charset="0"/>
                <a:ea typeface="Calibri" panose="020F0502020204030204" pitchFamily="34" charset="0"/>
              </a:rPr>
              <a:t>Sflow</a:t>
            </a:r>
            <a:r>
              <a:rPr lang="en-US" sz="2000" u="dbl" dirty="0">
                <a:effectLst/>
                <a:latin typeface="Times New Roman" panose="02020603050405020304" pitchFamily="18" charset="0"/>
                <a:ea typeface="Calibri" panose="020F0502020204030204" pitchFamily="34" charset="0"/>
              </a:rPr>
              <a:t>-RT</a:t>
            </a:r>
            <a:br>
              <a:rPr lang="el-GR" sz="1800" b="1" i="1" kern="10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br>
            <a:endParaRPr sz="2000" u="dbl" dirty="0">
              <a:latin typeface="Times New Roman" panose="02020603050405020304" pitchFamily="18" charset="0"/>
              <a:cs typeface="Times New Roman" panose="02020603050405020304" pitchFamily="18" charset="0"/>
            </a:endParaRPr>
          </a:p>
        </p:txBody>
      </p:sp>
      <p:pic>
        <p:nvPicPr>
          <p:cNvPr id="3" name="Picture 2" descr="A computer with a bomb on it&#10;&#10;Description automatically generated">
            <a:extLst>
              <a:ext uri="{FF2B5EF4-FFF2-40B4-BE49-F238E27FC236}">
                <a16:creationId xmlns:a16="http://schemas.microsoft.com/office/drawing/2014/main" id="{9F47C146-2FB4-136B-5CC6-639A7125590D}"/>
              </a:ext>
            </a:extLst>
          </p:cNvPr>
          <p:cNvPicPr>
            <a:picLocks noChangeAspect="1"/>
          </p:cNvPicPr>
          <p:nvPr/>
        </p:nvPicPr>
        <p:blipFill>
          <a:blip r:embed="rId2">
            <a:alphaModFix amt="8000"/>
          </a:blip>
          <a:stretch>
            <a:fillRect/>
          </a:stretch>
        </p:blipFill>
        <p:spPr>
          <a:xfrm rot="20642114">
            <a:off x="534854" y="-16785"/>
            <a:ext cx="1134595" cy="1134595"/>
          </a:xfrm>
          <a:prstGeom prst="rect">
            <a:avLst/>
          </a:prstGeom>
        </p:spPr>
      </p:pic>
      <p:pic>
        <p:nvPicPr>
          <p:cNvPr id="4" name="Picture 3" descr="A computer with a bomb on it&#10;&#10;Description automatically generated">
            <a:extLst>
              <a:ext uri="{FF2B5EF4-FFF2-40B4-BE49-F238E27FC236}">
                <a16:creationId xmlns:a16="http://schemas.microsoft.com/office/drawing/2014/main" id="{88061483-0E67-1A25-D298-E0566CCB054A}"/>
              </a:ext>
            </a:extLst>
          </p:cNvPr>
          <p:cNvPicPr>
            <a:picLocks noChangeAspect="1"/>
          </p:cNvPicPr>
          <p:nvPr/>
        </p:nvPicPr>
        <p:blipFill>
          <a:blip r:embed="rId2">
            <a:alphaModFix amt="8000"/>
          </a:blip>
          <a:stretch>
            <a:fillRect/>
          </a:stretch>
        </p:blipFill>
        <p:spPr>
          <a:xfrm rot="20315801">
            <a:off x="345898" y="3357371"/>
            <a:ext cx="1269797" cy="1269797"/>
          </a:xfrm>
          <a:prstGeom prst="rect">
            <a:avLst/>
          </a:prstGeom>
        </p:spPr>
      </p:pic>
      <p:pic>
        <p:nvPicPr>
          <p:cNvPr id="5" name="Picture 4" descr="A computer with a bomb on it&#10;&#10;Description automatically generated">
            <a:extLst>
              <a:ext uri="{FF2B5EF4-FFF2-40B4-BE49-F238E27FC236}">
                <a16:creationId xmlns:a16="http://schemas.microsoft.com/office/drawing/2014/main" id="{631B627D-502D-FFB9-A453-233A53128009}"/>
              </a:ext>
            </a:extLst>
          </p:cNvPr>
          <p:cNvPicPr>
            <a:picLocks noChangeAspect="1"/>
          </p:cNvPicPr>
          <p:nvPr/>
        </p:nvPicPr>
        <p:blipFill>
          <a:blip r:embed="rId2">
            <a:alphaModFix amt="8000"/>
          </a:blip>
          <a:stretch>
            <a:fillRect/>
          </a:stretch>
        </p:blipFill>
        <p:spPr>
          <a:xfrm rot="20357398">
            <a:off x="3640026" y="1412157"/>
            <a:ext cx="1381234" cy="1381234"/>
          </a:xfrm>
          <a:prstGeom prst="rect">
            <a:avLst/>
          </a:prstGeom>
        </p:spPr>
      </p:pic>
      <p:pic>
        <p:nvPicPr>
          <p:cNvPr id="6" name="Picture 5" descr="A computer with a bomb on it&#10;&#10;Description automatically generated">
            <a:extLst>
              <a:ext uri="{FF2B5EF4-FFF2-40B4-BE49-F238E27FC236}">
                <a16:creationId xmlns:a16="http://schemas.microsoft.com/office/drawing/2014/main" id="{A05BCF09-5C9F-6D34-ED9A-CC2A5B54540B}"/>
              </a:ext>
            </a:extLst>
          </p:cNvPr>
          <p:cNvPicPr>
            <a:picLocks noChangeAspect="1"/>
          </p:cNvPicPr>
          <p:nvPr/>
        </p:nvPicPr>
        <p:blipFill>
          <a:blip r:embed="rId2">
            <a:alphaModFix amt="8000"/>
          </a:blip>
          <a:stretch>
            <a:fillRect/>
          </a:stretch>
        </p:blipFill>
        <p:spPr>
          <a:xfrm rot="20315801">
            <a:off x="6434403" y="3112530"/>
            <a:ext cx="1269797" cy="1269797"/>
          </a:xfrm>
          <a:prstGeom prst="rect">
            <a:avLst/>
          </a:prstGeom>
        </p:spPr>
      </p:pic>
      <p:pic>
        <p:nvPicPr>
          <p:cNvPr id="7" name="Picture 6" descr="A computer with a bomb on it&#10;&#10;Description automatically generated">
            <a:extLst>
              <a:ext uri="{FF2B5EF4-FFF2-40B4-BE49-F238E27FC236}">
                <a16:creationId xmlns:a16="http://schemas.microsoft.com/office/drawing/2014/main" id="{5A41AA56-09F5-2DF0-4EC7-0A644327CF2E}"/>
              </a:ext>
            </a:extLst>
          </p:cNvPr>
          <p:cNvPicPr>
            <a:picLocks noChangeAspect="1"/>
          </p:cNvPicPr>
          <p:nvPr/>
        </p:nvPicPr>
        <p:blipFill>
          <a:blip r:embed="rId2">
            <a:alphaModFix amt="8000"/>
          </a:blip>
          <a:stretch>
            <a:fillRect/>
          </a:stretch>
        </p:blipFill>
        <p:spPr>
          <a:xfrm rot="20315801">
            <a:off x="7309519" y="400918"/>
            <a:ext cx="1269797" cy="126979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3F51C45-D60D-E907-3738-A3943F6CFB9F}"/>
              </a:ext>
            </a:extLst>
          </p:cNvPr>
          <p:cNvPicPr>
            <a:picLocks noChangeAspect="1"/>
          </p:cNvPicPr>
          <p:nvPr/>
        </p:nvPicPr>
        <p:blipFill>
          <a:blip r:embed="rId3"/>
          <a:stretch>
            <a:fillRect/>
          </a:stretch>
        </p:blipFill>
        <p:spPr>
          <a:xfrm>
            <a:off x="2299763" y="892576"/>
            <a:ext cx="4386855" cy="1780439"/>
          </a:xfrm>
          <a:prstGeom prst="rect">
            <a:avLst/>
          </a:prstGeom>
        </p:spPr>
      </p:pic>
      <p:pic>
        <p:nvPicPr>
          <p:cNvPr id="11" name="Picture 10">
            <a:extLst>
              <a:ext uri="{FF2B5EF4-FFF2-40B4-BE49-F238E27FC236}">
                <a16:creationId xmlns:a16="http://schemas.microsoft.com/office/drawing/2014/main" id="{27603740-D7A9-B15F-CEF2-81C13B5BF42E}"/>
              </a:ext>
            </a:extLst>
          </p:cNvPr>
          <p:cNvPicPr>
            <a:picLocks noChangeAspect="1"/>
          </p:cNvPicPr>
          <p:nvPr/>
        </p:nvPicPr>
        <p:blipFill>
          <a:blip r:embed="rId4"/>
          <a:stretch>
            <a:fillRect/>
          </a:stretch>
        </p:blipFill>
        <p:spPr>
          <a:xfrm>
            <a:off x="2868930" y="2877385"/>
            <a:ext cx="3406140" cy="396240"/>
          </a:xfrm>
          <a:prstGeom prst="rect">
            <a:avLst/>
          </a:prstGeom>
        </p:spPr>
      </p:pic>
      <p:pic>
        <p:nvPicPr>
          <p:cNvPr id="13" name="Picture 12" descr="A black screen with white text&#10;&#10;Description automatically generated">
            <a:extLst>
              <a:ext uri="{FF2B5EF4-FFF2-40B4-BE49-F238E27FC236}">
                <a16:creationId xmlns:a16="http://schemas.microsoft.com/office/drawing/2014/main" id="{17065D1E-89F0-B8DB-15D2-6FD094DBBB74}"/>
              </a:ext>
            </a:extLst>
          </p:cNvPr>
          <p:cNvPicPr>
            <a:picLocks noChangeAspect="1"/>
          </p:cNvPicPr>
          <p:nvPr/>
        </p:nvPicPr>
        <p:blipFill>
          <a:blip r:embed="rId5"/>
          <a:stretch>
            <a:fillRect/>
          </a:stretch>
        </p:blipFill>
        <p:spPr>
          <a:xfrm>
            <a:off x="2995860" y="3389864"/>
            <a:ext cx="2994660" cy="861060"/>
          </a:xfrm>
          <a:prstGeom prst="rect">
            <a:avLst/>
          </a:prstGeom>
        </p:spPr>
      </p:pic>
    </p:spTree>
    <p:extLst>
      <p:ext uri="{BB962C8B-B14F-4D97-AF65-F5344CB8AC3E}">
        <p14:creationId xmlns:p14="http://schemas.microsoft.com/office/powerpoint/2010/main" val="380976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anim calcmode="lin" valueType="num">
                                      <p:cBhvr>
                                        <p:cTn id="23" dur="500" fill="hold"/>
                                        <p:tgtEl>
                                          <p:spTgt spid="13"/>
                                        </p:tgtEl>
                                        <p:attrNameLst>
                                          <p:attrName>ppt_x</p:attrName>
                                        </p:attrNameLst>
                                      </p:cBhvr>
                                      <p:tavLst>
                                        <p:tav tm="0">
                                          <p:val>
                                            <p:strVal val="#ppt_x"/>
                                          </p:val>
                                        </p:tav>
                                        <p:tav tm="100000">
                                          <p:val>
                                            <p:strVal val="#ppt_x"/>
                                          </p:val>
                                        </p:tav>
                                      </p:tavLst>
                                    </p:anim>
                                    <p:anim calcmode="lin" valueType="num">
                                      <p:cBhvr>
                                        <p:cTn id="2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54"/>
          <p:cNvSpPr txBox="1">
            <a:spLocks noGrp="1"/>
          </p:cNvSpPr>
          <p:nvPr>
            <p:ph type="ctrTitle"/>
          </p:nvPr>
        </p:nvSpPr>
        <p:spPr>
          <a:xfrm>
            <a:off x="320988" y="238551"/>
            <a:ext cx="4818573" cy="86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50" dirty="0">
                <a:solidFill>
                  <a:schemeClr val="accent1">
                    <a:lumMod val="50000"/>
                  </a:schemeClr>
                </a:solidFill>
                <a:latin typeface="Times New Roman" panose="02020603050405020304" pitchFamily="18" charset="0"/>
                <a:cs typeface="Times New Roman" panose="02020603050405020304" pitchFamily="18" charset="0"/>
              </a:rPr>
              <a:t>Thanks</a:t>
            </a:r>
            <a:r>
              <a:rPr lang="en" sz="3050" dirty="0">
                <a:solidFill>
                  <a:schemeClr val="accent1">
                    <a:lumMod val="50000"/>
                  </a:schemeClr>
                </a:solidFill>
                <a:latin typeface="Times New Roman" panose="02020603050405020304" pitchFamily="18" charset="0"/>
                <a:ea typeface="Roboto Mono"/>
                <a:cs typeface="Times New Roman" panose="02020603050405020304" pitchFamily="18" charset="0"/>
                <a:sym typeface="Roboto Mono"/>
              </a:rPr>
              <a:t>!</a:t>
            </a:r>
            <a:br>
              <a:rPr lang="en" sz="3050" b="1" dirty="0">
                <a:solidFill>
                  <a:schemeClr val="accent1">
                    <a:lumMod val="50000"/>
                  </a:schemeClr>
                </a:solidFill>
                <a:latin typeface="Times New Roman" panose="02020603050405020304" pitchFamily="18" charset="0"/>
                <a:ea typeface="Roboto Mono"/>
                <a:cs typeface="Times New Roman" panose="02020603050405020304" pitchFamily="18" charset="0"/>
                <a:sym typeface="Roboto Mono"/>
              </a:rPr>
            </a:br>
            <a:r>
              <a:rPr lang="en" sz="3050" dirty="0">
                <a:solidFill>
                  <a:schemeClr val="accent1">
                    <a:lumMod val="50000"/>
                  </a:schemeClr>
                </a:solidFill>
                <a:latin typeface="Times New Roman" panose="02020603050405020304" pitchFamily="18" charset="0"/>
                <a:ea typeface="Roboto Mono"/>
                <a:cs typeface="Times New Roman" panose="02020603050405020304" pitchFamily="18" charset="0"/>
                <a:sym typeface="Roboto Mono"/>
              </a:rPr>
              <a:t>Do you have any questions?</a:t>
            </a:r>
            <a:endParaRPr sz="3050" dirty="0">
              <a:solidFill>
                <a:schemeClr val="accent1">
                  <a:lumMod val="50000"/>
                </a:schemeClr>
              </a:solidFill>
              <a:latin typeface="Times New Roman" panose="02020603050405020304" pitchFamily="18" charset="0"/>
              <a:ea typeface="Roboto Mono"/>
              <a:cs typeface="Times New Roman" panose="02020603050405020304" pitchFamily="18" charset="0"/>
              <a:sym typeface="Roboto Mono"/>
            </a:endParaRPr>
          </a:p>
        </p:txBody>
      </p:sp>
      <p:sp>
        <p:nvSpPr>
          <p:cNvPr id="2802" name="Google Shape;2802;p54"/>
          <p:cNvSpPr txBox="1">
            <a:spLocks noGrp="1"/>
          </p:cNvSpPr>
          <p:nvPr>
            <p:ph type="subTitle" idx="1"/>
          </p:nvPr>
        </p:nvSpPr>
        <p:spPr>
          <a:xfrm>
            <a:off x="320988" y="1311920"/>
            <a:ext cx="4552624" cy="1040148"/>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Clr>
                <a:schemeClr val="dk1"/>
              </a:buClr>
              <a:buSzPts val="1100"/>
              <a:buFont typeface="Arial"/>
              <a:buNone/>
            </a:pPr>
            <a:r>
              <a:rPr lang="en-US" b="1" u="sng" dirty="0">
                <a:solidFill>
                  <a:schemeClr val="accent1">
                    <a:lumMod val="50000"/>
                  </a:schemeClr>
                </a:solidFill>
                <a:latin typeface="Times New Roman" panose="02020603050405020304" pitchFamily="18" charset="0"/>
                <a:cs typeface="Times New Roman" panose="02020603050405020304" pitchFamily="18" charset="0"/>
              </a:rPr>
              <a:t>Email</a:t>
            </a:r>
            <a:r>
              <a:rPr lang="en-US" dirty="0">
                <a:latin typeface="Times New Roman" panose="02020603050405020304" pitchFamily="18" charset="0"/>
                <a:cs typeface="Times New Roman" panose="02020603050405020304" pitchFamily="18" charset="0"/>
              </a:rPr>
              <a:t>: kon.karachalis@aueb.gr</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US" b="1" u="sng" dirty="0">
                <a:solidFill>
                  <a:schemeClr val="accent1">
                    <a:lumMod val="50000"/>
                  </a:schemeClr>
                </a:solidFill>
                <a:latin typeface="Times New Roman" panose="02020603050405020304" pitchFamily="18" charset="0"/>
                <a:cs typeface="Times New Roman" panose="02020603050405020304" pitchFamily="18" charset="0"/>
              </a:rPr>
              <a:t>Phone Number</a:t>
            </a:r>
            <a:r>
              <a:rPr lang="en-US" dirty="0">
                <a:latin typeface="Times New Roman" panose="02020603050405020304" pitchFamily="18" charset="0"/>
                <a:cs typeface="Times New Roman" panose="02020603050405020304" pitchFamily="18" charset="0"/>
              </a:rPr>
              <a:t>: (+30) 6947546603</a:t>
            </a: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b="1" u="sng" dirty="0">
                <a:solidFill>
                  <a:schemeClr val="accent1">
                    <a:lumMod val="50000"/>
                  </a:schemeClr>
                </a:solidFill>
                <a:latin typeface="Times New Roman" panose="02020603050405020304" pitchFamily="18" charset="0"/>
                <a:cs typeface="Times New Roman" panose="02020603050405020304" pitchFamily="18" charset="0"/>
              </a:rPr>
              <a:t>Alignment</a:t>
            </a:r>
            <a:r>
              <a:rPr lang="en" dirty="0">
                <a:latin typeface="Times New Roman" panose="02020603050405020304" pitchFamily="18" charset="0"/>
                <a:cs typeface="Times New Roman" panose="02020603050405020304" pitchFamily="18" charset="0"/>
              </a:rPr>
              <a:t>: Athens University of Economics &amp; Business</a:t>
            </a:r>
          </a:p>
          <a:p>
            <a:pPr marL="0" lvl="0" indent="0" algn="l" rtl="0">
              <a:spcBef>
                <a:spcPts val="0"/>
              </a:spcBef>
              <a:spcAft>
                <a:spcPts val="0"/>
              </a:spcAft>
              <a:buNone/>
            </a:pPr>
            <a:r>
              <a:rPr lang="en" b="1" u="sng" dirty="0">
                <a:solidFill>
                  <a:schemeClr val="accent1">
                    <a:lumMod val="50000"/>
                  </a:schemeClr>
                </a:solidFill>
                <a:latin typeface="Times New Roman" panose="02020603050405020304" pitchFamily="18" charset="0"/>
                <a:cs typeface="Times New Roman" panose="02020603050405020304" pitchFamily="18" charset="0"/>
              </a:rPr>
              <a:t>Discord</a:t>
            </a:r>
            <a:r>
              <a:rPr lang="en" dirty="0">
                <a:latin typeface="Times New Roman" panose="02020603050405020304" pitchFamily="18" charset="0"/>
                <a:cs typeface="Times New Roman" panose="02020603050405020304" pitchFamily="18" charset="0"/>
              </a:rPr>
              <a:t>: Kkostakis#2249</a:t>
            </a:r>
          </a:p>
          <a:p>
            <a:pPr marL="0" lvl="0" indent="0" algn="l" rtl="0">
              <a:spcBef>
                <a:spcPts val="0"/>
              </a:spcBef>
              <a:spcAft>
                <a:spcPts val="0"/>
              </a:spcAft>
              <a:buNone/>
            </a:pPr>
            <a:r>
              <a:rPr lang="en" b="1" u="sng" dirty="0">
                <a:solidFill>
                  <a:schemeClr val="accent1">
                    <a:lumMod val="50000"/>
                  </a:schemeClr>
                </a:solidFill>
                <a:latin typeface="Times New Roman" panose="02020603050405020304" pitchFamily="18" charset="0"/>
                <a:cs typeface="Times New Roman" panose="02020603050405020304" pitchFamily="18" charset="0"/>
              </a:rPr>
              <a:t>LinkedIn</a:t>
            </a:r>
            <a:r>
              <a:rPr lang="e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www.linkedin.com/in/konstantinos-karahalis-650964203</a:t>
            </a:r>
            <a:endParaRPr lang="en"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805" name="Google Shape;2805;p54"/>
          <p:cNvSpPr/>
          <p:nvPr/>
        </p:nvSpPr>
        <p:spPr>
          <a:xfrm>
            <a:off x="920142" y="2547831"/>
            <a:ext cx="423600" cy="423600"/>
          </a:xfrm>
          <a:prstGeom prst="snip2DiagRect">
            <a:avLst>
              <a:gd name="adj1" fmla="val 0"/>
              <a:gd name="adj2"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1" name="Google Shape;2811;p54"/>
          <p:cNvSpPr/>
          <p:nvPr/>
        </p:nvSpPr>
        <p:spPr>
          <a:xfrm>
            <a:off x="1948542" y="2540742"/>
            <a:ext cx="423600" cy="423600"/>
          </a:xfrm>
          <a:prstGeom prst="snip2DiagRect">
            <a:avLst>
              <a:gd name="adj1" fmla="val 0"/>
              <a:gd name="adj2" fmla="val 16667"/>
            </a:avLst>
          </a:prstGeom>
          <a:solidFill>
            <a:schemeClr val="accent5">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405942" y="2533329"/>
            <a:ext cx="423600" cy="4236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16" name="Google Shape;2816;p54"/>
          <p:cNvGrpSpPr/>
          <p:nvPr/>
        </p:nvGrpSpPr>
        <p:grpSpPr>
          <a:xfrm>
            <a:off x="1434342" y="2542999"/>
            <a:ext cx="423600" cy="423600"/>
            <a:chOff x="4618625" y="2746889"/>
            <a:chExt cx="423600" cy="423600"/>
          </a:xfrm>
        </p:grpSpPr>
        <p:sp>
          <p:nvSpPr>
            <p:cNvPr id="2817" name="Google Shape;2817;p54"/>
            <p:cNvSpPr/>
            <p:nvPr/>
          </p:nvSpPr>
          <p:spPr>
            <a:xfrm>
              <a:off x="4618625" y="2746889"/>
              <a:ext cx="423600" cy="423600"/>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8" name="Google Shape;2818;p54"/>
            <p:cNvGrpSpPr/>
            <p:nvPr/>
          </p:nvGrpSpPr>
          <p:grpSpPr>
            <a:xfrm>
              <a:off x="4740470" y="2873044"/>
              <a:ext cx="179602" cy="171272"/>
              <a:chOff x="3304100" y="1096925"/>
              <a:chExt cx="347125" cy="331025"/>
            </a:xfrm>
          </p:grpSpPr>
          <p:sp>
            <p:nvSpPr>
              <p:cNvPr id="2819" name="Google Shape;2819;p54"/>
              <p:cNvSpPr/>
              <p:nvPr/>
            </p:nvSpPr>
            <p:spPr>
              <a:xfrm>
                <a:off x="3304100" y="1096925"/>
                <a:ext cx="83225" cy="331025"/>
              </a:xfrm>
              <a:custGeom>
                <a:avLst/>
                <a:gdLst/>
                <a:ahLst/>
                <a:cxnLst/>
                <a:rect l="l" t="t" r="r" b="b"/>
                <a:pathLst>
                  <a:path w="3329" h="13241" extrusionOk="0">
                    <a:moveTo>
                      <a:pt x="1682" y="0"/>
                    </a:moveTo>
                    <a:lnTo>
                      <a:pt x="1324" y="36"/>
                    </a:lnTo>
                    <a:lnTo>
                      <a:pt x="1038" y="108"/>
                    </a:lnTo>
                    <a:lnTo>
                      <a:pt x="752" y="251"/>
                    </a:lnTo>
                    <a:lnTo>
                      <a:pt x="501" y="466"/>
                    </a:lnTo>
                    <a:lnTo>
                      <a:pt x="287" y="680"/>
                    </a:lnTo>
                    <a:lnTo>
                      <a:pt x="144" y="967"/>
                    </a:lnTo>
                    <a:lnTo>
                      <a:pt x="36" y="1253"/>
                    </a:lnTo>
                    <a:lnTo>
                      <a:pt x="0" y="1575"/>
                    </a:lnTo>
                    <a:lnTo>
                      <a:pt x="36" y="1897"/>
                    </a:lnTo>
                    <a:lnTo>
                      <a:pt x="144" y="2219"/>
                    </a:lnTo>
                    <a:lnTo>
                      <a:pt x="287" y="2470"/>
                    </a:lnTo>
                    <a:lnTo>
                      <a:pt x="501" y="2720"/>
                    </a:lnTo>
                    <a:lnTo>
                      <a:pt x="752" y="2899"/>
                    </a:lnTo>
                    <a:lnTo>
                      <a:pt x="1038" y="3042"/>
                    </a:lnTo>
                    <a:lnTo>
                      <a:pt x="1324" y="3149"/>
                    </a:lnTo>
                    <a:lnTo>
                      <a:pt x="1682" y="3185"/>
                    </a:lnTo>
                    <a:lnTo>
                      <a:pt x="2004" y="3149"/>
                    </a:lnTo>
                    <a:lnTo>
                      <a:pt x="2326" y="3042"/>
                    </a:lnTo>
                    <a:lnTo>
                      <a:pt x="2613" y="2899"/>
                    </a:lnTo>
                    <a:lnTo>
                      <a:pt x="2863" y="2720"/>
                    </a:lnTo>
                    <a:lnTo>
                      <a:pt x="3042" y="2470"/>
                    </a:lnTo>
                    <a:lnTo>
                      <a:pt x="3221" y="2219"/>
                    </a:lnTo>
                    <a:lnTo>
                      <a:pt x="3292" y="1897"/>
                    </a:lnTo>
                    <a:lnTo>
                      <a:pt x="3328" y="1575"/>
                    </a:lnTo>
                    <a:lnTo>
                      <a:pt x="3292" y="1253"/>
                    </a:lnTo>
                    <a:lnTo>
                      <a:pt x="3221" y="967"/>
                    </a:lnTo>
                    <a:lnTo>
                      <a:pt x="3042" y="680"/>
                    </a:lnTo>
                    <a:lnTo>
                      <a:pt x="2863" y="466"/>
                    </a:lnTo>
                    <a:lnTo>
                      <a:pt x="2613" y="251"/>
                    </a:lnTo>
                    <a:lnTo>
                      <a:pt x="2326" y="108"/>
                    </a:lnTo>
                    <a:lnTo>
                      <a:pt x="2004" y="36"/>
                    </a:lnTo>
                    <a:lnTo>
                      <a:pt x="1682" y="0"/>
                    </a:lnTo>
                    <a:close/>
                    <a:moveTo>
                      <a:pt x="251" y="4402"/>
                    </a:moveTo>
                    <a:lnTo>
                      <a:pt x="251" y="13240"/>
                    </a:lnTo>
                    <a:lnTo>
                      <a:pt x="3114" y="13240"/>
                    </a:lnTo>
                    <a:lnTo>
                      <a:pt x="3114" y="44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310350" y="1206950"/>
                <a:ext cx="71600" cy="221000"/>
              </a:xfrm>
              <a:custGeom>
                <a:avLst/>
                <a:gdLst/>
                <a:ahLst/>
                <a:cxnLst/>
                <a:rect l="l" t="t" r="r" b="b"/>
                <a:pathLst>
                  <a:path w="2864" h="8840" fill="none" extrusionOk="0">
                    <a:moveTo>
                      <a:pt x="1" y="1"/>
                    </a:moveTo>
                    <a:lnTo>
                      <a:pt x="2864" y="1"/>
                    </a:lnTo>
                    <a:lnTo>
                      <a:pt x="2864" y="8839"/>
                    </a:lnTo>
                    <a:lnTo>
                      <a:pt x="1" y="8839"/>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304100" y="1096925"/>
                <a:ext cx="83225" cy="79650"/>
              </a:xfrm>
              <a:custGeom>
                <a:avLst/>
                <a:gdLst/>
                <a:ahLst/>
                <a:cxnLst/>
                <a:rect l="l" t="t" r="r" b="b"/>
                <a:pathLst>
                  <a:path w="3329" h="3186" fill="none" extrusionOk="0">
                    <a:moveTo>
                      <a:pt x="1682" y="0"/>
                    </a:moveTo>
                    <a:lnTo>
                      <a:pt x="1682" y="0"/>
                    </a:lnTo>
                    <a:lnTo>
                      <a:pt x="2004" y="36"/>
                    </a:lnTo>
                    <a:lnTo>
                      <a:pt x="2326" y="108"/>
                    </a:lnTo>
                    <a:lnTo>
                      <a:pt x="2613" y="251"/>
                    </a:lnTo>
                    <a:lnTo>
                      <a:pt x="2863" y="466"/>
                    </a:lnTo>
                    <a:lnTo>
                      <a:pt x="3042" y="680"/>
                    </a:lnTo>
                    <a:lnTo>
                      <a:pt x="3221" y="967"/>
                    </a:lnTo>
                    <a:lnTo>
                      <a:pt x="3292" y="1253"/>
                    </a:lnTo>
                    <a:lnTo>
                      <a:pt x="3328" y="1575"/>
                    </a:lnTo>
                    <a:lnTo>
                      <a:pt x="3328" y="1575"/>
                    </a:lnTo>
                    <a:lnTo>
                      <a:pt x="3292" y="1897"/>
                    </a:lnTo>
                    <a:lnTo>
                      <a:pt x="3221" y="2219"/>
                    </a:lnTo>
                    <a:lnTo>
                      <a:pt x="3042" y="2470"/>
                    </a:lnTo>
                    <a:lnTo>
                      <a:pt x="2863" y="2720"/>
                    </a:lnTo>
                    <a:lnTo>
                      <a:pt x="2613" y="2899"/>
                    </a:lnTo>
                    <a:lnTo>
                      <a:pt x="2326" y="3042"/>
                    </a:lnTo>
                    <a:lnTo>
                      <a:pt x="2004" y="3149"/>
                    </a:lnTo>
                    <a:lnTo>
                      <a:pt x="1682" y="3185"/>
                    </a:lnTo>
                    <a:lnTo>
                      <a:pt x="1682" y="3185"/>
                    </a:lnTo>
                    <a:lnTo>
                      <a:pt x="1324" y="3149"/>
                    </a:lnTo>
                    <a:lnTo>
                      <a:pt x="1038" y="3042"/>
                    </a:lnTo>
                    <a:lnTo>
                      <a:pt x="752" y="2899"/>
                    </a:lnTo>
                    <a:lnTo>
                      <a:pt x="501" y="2720"/>
                    </a:lnTo>
                    <a:lnTo>
                      <a:pt x="287" y="2470"/>
                    </a:lnTo>
                    <a:lnTo>
                      <a:pt x="144" y="2219"/>
                    </a:lnTo>
                    <a:lnTo>
                      <a:pt x="36" y="1897"/>
                    </a:lnTo>
                    <a:lnTo>
                      <a:pt x="0" y="1575"/>
                    </a:lnTo>
                    <a:lnTo>
                      <a:pt x="0" y="1575"/>
                    </a:lnTo>
                    <a:lnTo>
                      <a:pt x="36" y="1253"/>
                    </a:lnTo>
                    <a:lnTo>
                      <a:pt x="144" y="967"/>
                    </a:lnTo>
                    <a:lnTo>
                      <a:pt x="287" y="680"/>
                    </a:lnTo>
                    <a:lnTo>
                      <a:pt x="501" y="466"/>
                    </a:lnTo>
                    <a:lnTo>
                      <a:pt x="752" y="251"/>
                    </a:lnTo>
                    <a:lnTo>
                      <a:pt x="1038" y="108"/>
                    </a:lnTo>
                    <a:lnTo>
                      <a:pt x="1324" y="36"/>
                    </a:lnTo>
                    <a:lnTo>
                      <a:pt x="168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3426650" y="1201600"/>
                <a:ext cx="224575" cy="226350"/>
              </a:xfrm>
              <a:custGeom>
                <a:avLst/>
                <a:gdLst/>
                <a:ahLst/>
                <a:cxnLst/>
                <a:rect l="l" t="t" r="r" b="b"/>
                <a:pathLst>
                  <a:path w="8983" h="9054" extrusionOk="0">
                    <a:moveTo>
                      <a:pt x="5547" y="0"/>
                    </a:moveTo>
                    <a:lnTo>
                      <a:pt x="5046" y="36"/>
                    </a:lnTo>
                    <a:lnTo>
                      <a:pt x="4581" y="108"/>
                    </a:lnTo>
                    <a:lnTo>
                      <a:pt x="4152" y="251"/>
                    </a:lnTo>
                    <a:lnTo>
                      <a:pt x="3794" y="430"/>
                    </a:lnTo>
                    <a:lnTo>
                      <a:pt x="3472" y="644"/>
                    </a:lnTo>
                    <a:lnTo>
                      <a:pt x="3185" y="895"/>
                    </a:lnTo>
                    <a:lnTo>
                      <a:pt x="2971" y="1145"/>
                    </a:lnTo>
                    <a:lnTo>
                      <a:pt x="2828" y="1432"/>
                    </a:lnTo>
                    <a:lnTo>
                      <a:pt x="2756" y="1432"/>
                    </a:lnTo>
                    <a:lnTo>
                      <a:pt x="2756" y="215"/>
                    </a:lnTo>
                    <a:lnTo>
                      <a:pt x="1" y="215"/>
                    </a:lnTo>
                    <a:lnTo>
                      <a:pt x="1" y="9053"/>
                    </a:lnTo>
                    <a:lnTo>
                      <a:pt x="2899" y="9053"/>
                    </a:lnTo>
                    <a:lnTo>
                      <a:pt x="2899" y="4688"/>
                    </a:lnTo>
                    <a:lnTo>
                      <a:pt x="2899" y="4258"/>
                    </a:lnTo>
                    <a:lnTo>
                      <a:pt x="2935" y="3829"/>
                    </a:lnTo>
                    <a:lnTo>
                      <a:pt x="3042" y="3471"/>
                    </a:lnTo>
                    <a:lnTo>
                      <a:pt x="3185" y="3113"/>
                    </a:lnTo>
                    <a:lnTo>
                      <a:pt x="3293" y="2970"/>
                    </a:lnTo>
                    <a:lnTo>
                      <a:pt x="3400" y="2827"/>
                    </a:lnTo>
                    <a:lnTo>
                      <a:pt x="3543" y="2720"/>
                    </a:lnTo>
                    <a:lnTo>
                      <a:pt x="3722" y="2612"/>
                    </a:lnTo>
                    <a:lnTo>
                      <a:pt x="3901" y="2505"/>
                    </a:lnTo>
                    <a:lnTo>
                      <a:pt x="4116" y="2469"/>
                    </a:lnTo>
                    <a:lnTo>
                      <a:pt x="4331" y="2433"/>
                    </a:lnTo>
                    <a:lnTo>
                      <a:pt x="4617" y="2398"/>
                    </a:lnTo>
                    <a:lnTo>
                      <a:pt x="4867" y="2433"/>
                    </a:lnTo>
                    <a:lnTo>
                      <a:pt x="5082" y="2469"/>
                    </a:lnTo>
                    <a:lnTo>
                      <a:pt x="5297" y="2541"/>
                    </a:lnTo>
                    <a:lnTo>
                      <a:pt x="5476" y="2648"/>
                    </a:lnTo>
                    <a:lnTo>
                      <a:pt x="5619" y="2756"/>
                    </a:lnTo>
                    <a:lnTo>
                      <a:pt x="5726" y="2899"/>
                    </a:lnTo>
                    <a:lnTo>
                      <a:pt x="5833" y="3042"/>
                    </a:lnTo>
                    <a:lnTo>
                      <a:pt x="5905" y="3185"/>
                    </a:lnTo>
                    <a:lnTo>
                      <a:pt x="6012" y="3579"/>
                    </a:lnTo>
                    <a:lnTo>
                      <a:pt x="6084" y="3972"/>
                    </a:lnTo>
                    <a:lnTo>
                      <a:pt x="6120" y="4366"/>
                    </a:lnTo>
                    <a:lnTo>
                      <a:pt x="6120" y="4759"/>
                    </a:lnTo>
                    <a:lnTo>
                      <a:pt x="6120" y="9053"/>
                    </a:lnTo>
                    <a:lnTo>
                      <a:pt x="8982" y="9053"/>
                    </a:lnTo>
                    <a:lnTo>
                      <a:pt x="8982" y="4223"/>
                    </a:lnTo>
                    <a:lnTo>
                      <a:pt x="8947" y="3328"/>
                    </a:lnTo>
                    <a:lnTo>
                      <a:pt x="8911" y="2934"/>
                    </a:lnTo>
                    <a:lnTo>
                      <a:pt x="8839" y="2541"/>
                    </a:lnTo>
                    <a:lnTo>
                      <a:pt x="8768" y="2183"/>
                    </a:lnTo>
                    <a:lnTo>
                      <a:pt x="8660" y="1825"/>
                    </a:lnTo>
                    <a:lnTo>
                      <a:pt x="8517" y="1503"/>
                    </a:lnTo>
                    <a:lnTo>
                      <a:pt x="8338" y="1217"/>
                    </a:lnTo>
                    <a:lnTo>
                      <a:pt x="8159" y="931"/>
                    </a:lnTo>
                    <a:lnTo>
                      <a:pt x="7909" y="680"/>
                    </a:lnTo>
                    <a:lnTo>
                      <a:pt x="7623" y="501"/>
                    </a:lnTo>
                    <a:lnTo>
                      <a:pt x="7301" y="322"/>
                    </a:lnTo>
                    <a:lnTo>
                      <a:pt x="6943" y="179"/>
                    </a:lnTo>
                    <a:lnTo>
                      <a:pt x="6513" y="72"/>
                    </a:lnTo>
                    <a:lnTo>
                      <a:pt x="6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823" name="Google Shape;2823;p54"/>
          <p:cNvCxnSpPr>
            <a:cxnSpLocks/>
          </p:cNvCxnSpPr>
          <p:nvPr/>
        </p:nvCxnSpPr>
        <p:spPr>
          <a:xfrm flipH="1" flipV="1">
            <a:off x="0" y="1100751"/>
            <a:ext cx="4888850" cy="9582"/>
          </a:xfrm>
          <a:prstGeom prst="straightConnector1">
            <a:avLst/>
          </a:prstGeom>
          <a:noFill/>
          <a:ln w="9525"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A76D34BF-038C-509F-558F-B0916A5D3388}"/>
              </a:ext>
            </a:extLst>
          </p:cNvPr>
          <p:cNvPicPr>
            <a:picLocks noChangeAspect="1"/>
          </p:cNvPicPr>
          <p:nvPr/>
        </p:nvPicPr>
        <p:blipFill>
          <a:blip r:embed="rId3"/>
          <a:stretch>
            <a:fillRect/>
          </a:stretch>
        </p:blipFill>
        <p:spPr>
          <a:xfrm>
            <a:off x="433023" y="2560409"/>
            <a:ext cx="369437" cy="369437"/>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A6B6D2E4-9FD9-F386-EEBB-4F73C8A37C7F}"/>
              </a:ext>
            </a:extLst>
          </p:cNvPr>
          <p:cNvPicPr>
            <a:picLocks noChangeAspect="1"/>
          </p:cNvPicPr>
          <p:nvPr/>
        </p:nvPicPr>
        <p:blipFill>
          <a:blip r:embed="rId4"/>
          <a:stretch>
            <a:fillRect/>
          </a:stretch>
        </p:blipFill>
        <p:spPr>
          <a:xfrm>
            <a:off x="982632" y="2629511"/>
            <a:ext cx="260239" cy="260239"/>
          </a:xfrm>
          <a:prstGeom prst="rect">
            <a:avLst/>
          </a:prstGeom>
        </p:spPr>
      </p:pic>
      <p:pic>
        <p:nvPicPr>
          <p:cNvPr id="8" name="Picture 7" descr="A statue with black paint on it&#10;&#10;Description automatically generated">
            <a:extLst>
              <a:ext uri="{FF2B5EF4-FFF2-40B4-BE49-F238E27FC236}">
                <a16:creationId xmlns:a16="http://schemas.microsoft.com/office/drawing/2014/main" id="{9F7F15DE-A5C1-5C1A-816C-E8E391BE93FB}"/>
              </a:ext>
            </a:extLst>
          </p:cNvPr>
          <p:cNvPicPr>
            <a:picLocks noChangeAspect="1"/>
          </p:cNvPicPr>
          <p:nvPr/>
        </p:nvPicPr>
        <p:blipFill>
          <a:blip r:embed="rId5"/>
          <a:stretch>
            <a:fillRect/>
          </a:stretch>
        </p:blipFill>
        <p:spPr>
          <a:xfrm>
            <a:off x="1947935" y="2550464"/>
            <a:ext cx="424207" cy="424207"/>
          </a:xfrm>
          <a:prstGeom prst="rect">
            <a:avLst/>
          </a:prstGeom>
        </p:spPr>
      </p:pic>
      <p:sp>
        <p:nvSpPr>
          <p:cNvPr id="9" name="TextBox 8">
            <a:extLst>
              <a:ext uri="{FF2B5EF4-FFF2-40B4-BE49-F238E27FC236}">
                <a16:creationId xmlns:a16="http://schemas.microsoft.com/office/drawing/2014/main" id="{4B3AEBD7-0C9E-EC27-97C2-F3D2AF452DEE}"/>
              </a:ext>
            </a:extLst>
          </p:cNvPr>
          <p:cNvSpPr txBox="1"/>
          <p:nvPr/>
        </p:nvSpPr>
        <p:spPr>
          <a:xfrm>
            <a:off x="336224" y="3110160"/>
            <a:ext cx="4552626" cy="646331"/>
          </a:xfrm>
          <a:prstGeom prst="rect">
            <a:avLst/>
          </a:prstGeom>
          <a:noFill/>
        </p:spPr>
        <p:txBody>
          <a:bodyPr wrap="square" rtlCol="0">
            <a:spAutoFit/>
          </a:bodyPr>
          <a:lstStyle/>
          <a:p>
            <a:pPr algn="just"/>
            <a:r>
              <a:rPr lang="en-US" sz="1200" b="1" u="sng" dirty="0">
                <a:solidFill>
                  <a:schemeClr val="accent1">
                    <a:lumMod val="50000"/>
                  </a:schemeClr>
                </a:solidFill>
                <a:latin typeface="Times New Roman" panose="02020603050405020304" pitchFamily="18" charset="0"/>
                <a:cs typeface="Times New Roman" panose="02020603050405020304" pitchFamily="18" charset="0"/>
              </a:rPr>
              <a:t>Acknowledgements</a:t>
            </a:r>
            <a:r>
              <a:rPr lang="en-US" sz="1200" dirty="0">
                <a:latin typeface="Times New Roman" panose="02020603050405020304" pitchFamily="18" charset="0"/>
                <a:cs typeface="Times New Roman" panose="02020603050405020304" pitchFamily="18" charset="0"/>
              </a:rPr>
              <a:t>: First and foremost, this is due to the unwavering support of my professor George </a:t>
            </a:r>
            <a:r>
              <a:rPr lang="en-US" sz="1200" dirty="0" err="1">
                <a:latin typeface="Times New Roman" panose="02020603050405020304" pitchFamily="18" charset="0"/>
                <a:cs typeface="Times New Roman" panose="02020603050405020304" pitchFamily="18" charset="0"/>
              </a:rPr>
              <a:t>Xylomenos</a:t>
            </a:r>
            <a:r>
              <a:rPr lang="en-US" sz="1200" dirty="0">
                <a:latin typeface="Times New Roman" panose="02020603050405020304" pitchFamily="18" charset="0"/>
                <a:cs typeface="Times New Roman" panose="02020603050405020304" pitchFamily="18" charset="0"/>
              </a:rPr>
              <a:t> and as well as the extended insight provided by my friends and colleagues.</a:t>
            </a:r>
            <a:endParaRPr lang="el-GR" sz="1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49CBE1E-2B57-43F4-79F0-A61B12E1C5BD}"/>
              </a:ext>
            </a:extLst>
          </p:cNvPr>
          <p:cNvSpPr txBox="1"/>
          <p:nvPr/>
        </p:nvSpPr>
        <p:spPr>
          <a:xfrm>
            <a:off x="320987" y="4048146"/>
            <a:ext cx="4552625" cy="1015663"/>
          </a:xfrm>
          <a:prstGeom prst="rect">
            <a:avLst/>
          </a:prstGeom>
          <a:noFill/>
        </p:spPr>
        <p:txBody>
          <a:bodyPr wrap="square" lIns="108000" rtlCol="0">
            <a:spAutoFit/>
          </a:bodyPr>
          <a:lstStyle/>
          <a:p>
            <a:r>
              <a:rPr lang="en-US" sz="1200" b="1" u="sng" dirty="0">
                <a:solidFill>
                  <a:schemeClr val="accent1">
                    <a:lumMod val="50000"/>
                  </a:schemeClr>
                </a:solidFill>
                <a:latin typeface="Times New Roman" panose="02020603050405020304" pitchFamily="18" charset="0"/>
                <a:cs typeface="Times New Roman" panose="02020603050405020304" pitchFamily="18" charset="0"/>
              </a:rPr>
              <a:t>Bibliography - References</a:t>
            </a:r>
            <a:r>
              <a:rPr lang="en-US" sz="1200" dirty="0">
                <a:latin typeface="Times New Roman" panose="02020603050405020304" pitchFamily="18" charset="0"/>
                <a:cs typeface="Times New Roman" panose="02020603050405020304" pitchFamily="18" charset="0"/>
              </a:rPr>
              <a:t>: Regarding the resources that were utilized for the completion of the thesis, they are included in the following link: </a:t>
            </a:r>
            <a:r>
              <a:rPr lang="en-US" sz="1200" b="1" dirty="0">
                <a:solidFill>
                  <a:schemeClr val="bg2">
                    <a:lumMod val="50000"/>
                  </a:schemeClr>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https://drive.google.com/file/d/1T1y_zUmsILkzZGWI4z9XyScqgYXnvyGN/view?usp=sharing</a:t>
            </a:r>
            <a:r>
              <a:rPr lang="en-US" sz="1200" b="1" dirty="0">
                <a:solidFill>
                  <a:schemeClr val="bg2">
                    <a:lumMod val="50000"/>
                  </a:schemeClr>
                </a:solidFill>
                <a:latin typeface="Times New Roman" panose="02020603050405020304" pitchFamily="18" charset="0"/>
                <a:cs typeface="Times New Roman" panose="02020603050405020304" pitchFamily="18" charset="0"/>
              </a:rPr>
              <a:t> </a:t>
            </a:r>
            <a:endParaRPr lang="el-GR" sz="1200" b="1" dirty="0">
              <a:solidFill>
                <a:schemeClr val="bg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01"/>
                                        </p:tgtEl>
                                        <p:attrNameLst>
                                          <p:attrName>style.visibility</p:attrName>
                                        </p:attrNameLst>
                                      </p:cBhvr>
                                      <p:to>
                                        <p:strVal val="visible"/>
                                      </p:to>
                                    </p:set>
                                    <p:animEffect transition="in" filter="fade">
                                      <p:cBhvr>
                                        <p:cTn id="7" dur="500"/>
                                        <p:tgtEl>
                                          <p:spTgt spid="28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02">
                                            <p:txEl>
                                              <p:pRg st="0" end="0"/>
                                            </p:txEl>
                                          </p:spTgt>
                                        </p:tgtEl>
                                        <p:attrNameLst>
                                          <p:attrName>style.visibility</p:attrName>
                                        </p:attrNameLst>
                                      </p:cBhvr>
                                      <p:to>
                                        <p:strVal val="visible"/>
                                      </p:to>
                                    </p:set>
                                    <p:animEffect transition="in" filter="fade">
                                      <p:cBhvr>
                                        <p:cTn id="10" dur="500"/>
                                        <p:tgtEl>
                                          <p:spTgt spid="280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02">
                                            <p:txEl>
                                              <p:pRg st="1" end="1"/>
                                            </p:txEl>
                                          </p:spTgt>
                                        </p:tgtEl>
                                        <p:attrNameLst>
                                          <p:attrName>style.visibility</p:attrName>
                                        </p:attrNameLst>
                                      </p:cBhvr>
                                      <p:to>
                                        <p:strVal val="visible"/>
                                      </p:to>
                                    </p:set>
                                    <p:animEffect transition="in" filter="fade">
                                      <p:cBhvr>
                                        <p:cTn id="13" dur="500"/>
                                        <p:tgtEl>
                                          <p:spTgt spid="280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02">
                                            <p:txEl>
                                              <p:pRg st="2" end="2"/>
                                            </p:txEl>
                                          </p:spTgt>
                                        </p:tgtEl>
                                        <p:attrNameLst>
                                          <p:attrName>style.visibility</p:attrName>
                                        </p:attrNameLst>
                                      </p:cBhvr>
                                      <p:to>
                                        <p:strVal val="visible"/>
                                      </p:to>
                                    </p:set>
                                    <p:animEffect transition="in" filter="fade">
                                      <p:cBhvr>
                                        <p:cTn id="16" dur="500"/>
                                        <p:tgtEl>
                                          <p:spTgt spid="280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02">
                                            <p:txEl>
                                              <p:pRg st="3" end="3"/>
                                            </p:txEl>
                                          </p:spTgt>
                                        </p:tgtEl>
                                        <p:attrNameLst>
                                          <p:attrName>style.visibility</p:attrName>
                                        </p:attrNameLst>
                                      </p:cBhvr>
                                      <p:to>
                                        <p:strVal val="visible"/>
                                      </p:to>
                                    </p:set>
                                    <p:animEffect transition="in" filter="fade">
                                      <p:cBhvr>
                                        <p:cTn id="19" dur="500"/>
                                        <p:tgtEl>
                                          <p:spTgt spid="280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02">
                                            <p:txEl>
                                              <p:pRg st="4" end="4"/>
                                            </p:txEl>
                                          </p:spTgt>
                                        </p:tgtEl>
                                        <p:attrNameLst>
                                          <p:attrName>style.visibility</p:attrName>
                                        </p:attrNameLst>
                                      </p:cBhvr>
                                      <p:to>
                                        <p:strVal val="visible"/>
                                      </p:to>
                                    </p:set>
                                    <p:animEffect transition="in" filter="fade">
                                      <p:cBhvr>
                                        <p:cTn id="22" dur="500"/>
                                        <p:tgtEl>
                                          <p:spTgt spid="280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05"/>
                                        </p:tgtEl>
                                        <p:attrNameLst>
                                          <p:attrName>style.visibility</p:attrName>
                                        </p:attrNameLst>
                                      </p:cBhvr>
                                      <p:to>
                                        <p:strVal val="visible"/>
                                      </p:to>
                                    </p:set>
                                    <p:animEffect transition="in" filter="fade">
                                      <p:cBhvr>
                                        <p:cTn id="25" dur="500"/>
                                        <p:tgtEl>
                                          <p:spTgt spid="28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11"/>
                                        </p:tgtEl>
                                        <p:attrNameLst>
                                          <p:attrName>style.visibility</p:attrName>
                                        </p:attrNameLst>
                                      </p:cBhvr>
                                      <p:to>
                                        <p:strVal val="visible"/>
                                      </p:to>
                                    </p:set>
                                    <p:animEffect transition="in" filter="fade">
                                      <p:cBhvr>
                                        <p:cTn id="28" dur="500"/>
                                        <p:tgtEl>
                                          <p:spTgt spid="28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14"/>
                                        </p:tgtEl>
                                        <p:attrNameLst>
                                          <p:attrName>style.visibility</p:attrName>
                                        </p:attrNameLst>
                                      </p:cBhvr>
                                      <p:to>
                                        <p:strVal val="visible"/>
                                      </p:to>
                                    </p:set>
                                    <p:animEffect transition="in" filter="fade">
                                      <p:cBhvr>
                                        <p:cTn id="31" dur="500"/>
                                        <p:tgtEl>
                                          <p:spTgt spid="2814"/>
                                        </p:tgtEl>
                                      </p:cBhvr>
                                    </p:animEffect>
                                  </p:childTnLst>
                                </p:cTn>
                              </p:par>
                              <p:par>
                                <p:cTn id="32" presetID="10" presetClass="entr" presetSubtype="0" fill="hold" nodeType="withEffect">
                                  <p:stCondLst>
                                    <p:cond delay="0"/>
                                  </p:stCondLst>
                                  <p:childTnLst>
                                    <p:set>
                                      <p:cBhvr>
                                        <p:cTn id="33" dur="1" fill="hold">
                                          <p:stCondLst>
                                            <p:cond delay="0"/>
                                          </p:stCondLst>
                                        </p:cTn>
                                        <p:tgtEl>
                                          <p:spTgt spid="2816"/>
                                        </p:tgtEl>
                                        <p:attrNameLst>
                                          <p:attrName>style.visibility</p:attrName>
                                        </p:attrNameLst>
                                      </p:cBhvr>
                                      <p:to>
                                        <p:strVal val="visible"/>
                                      </p:to>
                                    </p:set>
                                    <p:animEffect transition="in" filter="fade">
                                      <p:cBhvr>
                                        <p:cTn id="34" dur="500"/>
                                        <p:tgtEl>
                                          <p:spTgt spid="2816"/>
                                        </p:tgtEl>
                                      </p:cBhvr>
                                    </p:animEffect>
                                  </p:childTnLst>
                                </p:cTn>
                              </p:par>
                              <p:par>
                                <p:cTn id="35" presetID="10" presetClass="entr" presetSubtype="0" fill="hold" nodeType="withEffect">
                                  <p:stCondLst>
                                    <p:cond delay="0"/>
                                  </p:stCondLst>
                                  <p:childTnLst>
                                    <p:set>
                                      <p:cBhvr>
                                        <p:cTn id="36" dur="1" fill="hold">
                                          <p:stCondLst>
                                            <p:cond delay="0"/>
                                          </p:stCondLst>
                                        </p:cTn>
                                        <p:tgtEl>
                                          <p:spTgt spid="2823"/>
                                        </p:tgtEl>
                                        <p:attrNameLst>
                                          <p:attrName>style.visibility</p:attrName>
                                        </p:attrNameLst>
                                      </p:cBhvr>
                                      <p:to>
                                        <p:strVal val="visible"/>
                                      </p:to>
                                    </p:set>
                                    <p:animEffect transition="in" filter="fade">
                                      <p:cBhvr>
                                        <p:cTn id="37" dur="500"/>
                                        <p:tgtEl>
                                          <p:spTgt spid="2823"/>
                                        </p:tgtEl>
                                      </p:cBhvr>
                                    </p:animEffect>
                                  </p:childTnLst>
                                </p:cTn>
                              </p:par>
                              <p:par>
                                <p:cTn id="38" presetID="10"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1" grpId="0"/>
      <p:bldP spid="2802" grpId="0" build="p"/>
      <p:bldP spid="2805" grpId="0" animBg="1"/>
      <p:bldP spid="2811" grpId="0" animBg="1"/>
      <p:bldP spid="2814" grpId="0" animBg="1"/>
      <p:bldP spid="9"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40"/>
          <p:cNvSpPr txBox="1">
            <a:spLocks noGrp="1"/>
          </p:cNvSpPr>
          <p:nvPr>
            <p:ph type="subTitle" idx="3"/>
          </p:nvPr>
        </p:nvSpPr>
        <p:spPr>
          <a:xfrm>
            <a:off x="50997" y="1579320"/>
            <a:ext cx="5243383" cy="104123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effectLst/>
                <a:latin typeface="Times New Roman" panose="02020603050405020304" pitchFamily="18" charset="0"/>
                <a:ea typeface="Calibri" panose="020F0502020204030204" pitchFamily="34" charset="0"/>
              </a:rPr>
              <a:t>Software-defined networking (SDN) is an approach to network management that enables dynamic, programmatically efficient network configuration to improve network performance and monitoring. This is done by separating the control plane (which decides where traffic is sent) from the data plane (which actually moves packets to the selected destination).</a:t>
            </a:r>
            <a:endParaRPr sz="1000" dirty="0">
              <a:latin typeface="Times New Roman" panose="02020603050405020304" pitchFamily="18" charset="0"/>
              <a:cs typeface="Times New Roman" panose="02020603050405020304" pitchFamily="18" charset="0"/>
            </a:endParaRPr>
          </a:p>
        </p:txBody>
      </p:sp>
      <p:sp>
        <p:nvSpPr>
          <p:cNvPr id="2377" name="Google Shape;2377;p40"/>
          <p:cNvSpPr txBox="1">
            <a:spLocks noGrp="1"/>
          </p:cNvSpPr>
          <p:nvPr>
            <p:ph type="subTitle" idx="1"/>
          </p:nvPr>
        </p:nvSpPr>
        <p:spPr>
          <a:xfrm>
            <a:off x="0" y="1237116"/>
            <a:ext cx="2556658" cy="38275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000" dirty="0">
                <a:solidFill>
                  <a:schemeClr val="accent1">
                    <a:lumMod val="50000"/>
                  </a:schemeClr>
                </a:solidFill>
                <a:latin typeface="Times New Roman" panose="02020603050405020304" pitchFamily="18" charset="0"/>
                <a:cs typeface="Times New Roman" panose="02020603050405020304" pitchFamily="18" charset="0"/>
              </a:rPr>
              <a:t>SDN – Defined – GFG </a:t>
            </a:r>
            <a:endParaRPr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378" name="Google Shape;2378;p40"/>
          <p:cNvSpPr txBox="1">
            <a:spLocks noGrp="1"/>
          </p:cNvSpPr>
          <p:nvPr>
            <p:ph type="subTitle" idx="2"/>
          </p:nvPr>
        </p:nvSpPr>
        <p:spPr>
          <a:xfrm>
            <a:off x="5294380" y="3047836"/>
            <a:ext cx="3758233" cy="42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000" dirty="0">
                <a:solidFill>
                  <a:schemeClr val="accent1">
                    <a:lumMod val="50000"/>
                  </a:schemeClr>
                </a:solidFill>
                <a:latin typeface="Times New Roman" panose="02020603050405020304" pitchFamily="18" charset="0"/>
                <a:cs typeface="Times New Roman" panose="02020603050405020304" pitchFamily="18" charset="0"/>
              </a:rPr>
              <a:t>Distinctive Characteristics of SDN</a:t>
            </a:r>
            <a:endParaRPr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379" name="Google Shape;2379;p40"/>
          <p:cNvSpPr txBox="1">
            <a:spLocks noGrp="1"/>
          </p:cNvSpPr>
          <p:nvPr>
            <p:ph type="subTitle" idx="4"/>
          </p:nvPr>
        </p:nvSpPr>
        <p:spPr>
          <a:xfrm>
            <a:off x="5593197" y="3476409"/>
            <a:ext cx="3251986" cy="985864"/>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600"/>
              </a:spcAft>
              <a:buClr>
                <a:srgbClr val="495F7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Abstraction of Control from Data plane</a:t>
            </a:r>
          </a:p>
          <a:p>
            <a:pPr marL="171450" lvl="0" indent="-171450" algn="ctr" rtl="0">
              <a:spcBef>
                <a:spcPts val="0"/>
              </a:spcBef>
              <a:spcAft>
                <a:spcPts val="600"/>
              </a:spcAft>
              <a:buClr>
                <a:srgbClr val="495F7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Programmability of Control Plane</a:t>
            </a:r>
          </a:p>
          <a:p>
            <a:pPr marL="171450" lvl="0" indent="-171450" algn="ctr" rtl="0">
              <a:spcBef>
                <a:spcPts val="0"/>
              </a:spcBef>
              <a:spcAft>
                <a:spcPts val="0"/>
              </a:spcAft>
              <a:buClr>
                <a:srgbClr val="495F7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Programmable Interfaces (APIs) handling communication amidst its layers</a:t>
            </a:r>
            <a:endParaRPr dirty="0">
              <a:latin typeface="Times New Roman" panose="02020603050405020304" pitchFamily="18" charset="0"/>
              <a:cs typeface="Times New Roman" panose="02020603050405020304" pitchFamily="18" charset="0"/>
            </a:endParaRPr>
          </a:p>
        </p:txBody>
      </p:sp>
      <p:sp>
        <p:nvSpPr>
          <p:cNvPr id="2380" name="Google Shape;2380;p40"/>
          <p:cNvSpPr txBox="1">
            <a:spLocks noGrp="1"/>
          </p:cNvSpPr>
          <p:nvPr>
            <p:ph type="title"/>
          </p:nvPr>
        </p:nvSpPr>
        <p:spPr>
          <a:xfrm>
            <a:off x="714966" y="88418"/>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u="dbl" dirty="0">
                <a:latin typeface="Times New Roman" panose="02020603050405020304" pitchFamily="18" charset="0"/>
                <a:cs typeface="Times New Roman" panose="02020603050405020304" pitchFamily="18" charset="0"/>
              </a:rPr>
              <a:t>Software-Defined Networks - Interpretation</a:t>
            </a:r>
            <a:endParaRPr sz="2400" u="dbl" dirty="0">
              <a:latin typeface="Times New Roman" panose="02020603050405020304" pitchFamily="18" charset="0"/>
              <a:cs typeface="Times New Roman" panose="02020603050405020304" pitchFamily="18" charset="0"/>
            </a:endParaRPr>
          </a:p>
        </p:txBody>
      </p:sp>
      <p:grpSp>
        <p:nvGrpSpPr>
          <p:cNvPr id="2381" name="Google Shape;2381;p40"/>
          <p:cNvGrpSpPr/>
          <p:nvPr/>
        </p:nvGrpSpPr>
        <p:grpSpPr>
          <a:xfrm rot="10800000">
            <a:off x="7594190" y="-2006938"/>
            <a:ext cx="2638315" cy="4402295"/>
            <a:chOff x="238125" y="1025750"/>
            <a:chExt cx="844450" cy="1409050"/>
          </a:xfrm>
        </p:grpSpPr>
        <p:sp>
          <p:nvSpPr>
            <p:cNvPr id="2382" name="Google Shape;2382;p40"/>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3" name="Google Shape;2383;p40"/>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4" name="Google Shape;2384;p40"/>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5" name="Google Shape;2385;p40"/>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6" name="Google Shape;2386;p40"/>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7" name="Google Shape;2387;p40"/>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8" name="Google Shape;2388;p40"/>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9" name="Google Shape;2389;p40"/>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0" name="Google Shape;2390;p40"/>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1" name="Google Shape;2391;p40"/>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2" name="Google Shape;2392;p40"/>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3" name="Google Shape;2393;p40"/>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4" name="Google Shape;2394;p40"/>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5" name="Google Shape;2395;p40"/>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6" name="Google Shape;2396;p40"/>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7" name="Google Shape;2397;p40"/>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8" name="Google Shape;2398;p40"/>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9" name="Google Shape;2399;p40"/>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0" name="Google Shape;2400;p40"/>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1" name="Google Shape;2401;p40"/>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2" name="Google Shape;2402;p40"/>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3" name="Google Shape;2403;p40"/>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4" name="Google Shape;2404;p40"/>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5" name="Google Shape;2405;p40"/>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6" name="Google Shape;2406;p40"/>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7" name="Google Shape;2407;p40"/>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8" name="Google Shape;2408;p40"/>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9" name="Google Shape;2409;p40"/>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0" name="Google Shape;2410;p40"/>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1" name="Google Shape;2411;p40"/>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2" name="Google Shape;2412;p40"/>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3" name="Google Shape;2413;p40"/>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4" name="Google Shape;2414;p40"/>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5" name="Google Shape;2415;p40"/>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6" name="Google Shape;2416;p40"/>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7" name="Google Shape;2417;p40"/>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8" name="Google Shape;2418;p40"/>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9" name="Google Shape;2419;p40"/>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0" name="Google Shape;2420;p40"/>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1" name="Google Shape;2421;p40"/>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2" name="Google Shape;2422;p40"/>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3" name="Google Shape;2423;p40"/>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4" name="Google Shape;2424;p40"/>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5" name="Google Shape;2425;p40"/>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6" name="Google Shape;2426;p40"/>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7" name="Google Shape;2427;p40"/>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8" name="Google Shape;2428;p40"/>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9" name="Google Shape;2429;p40"/>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0" name="Google Shape;2430;p40"/>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1" name="Google Shape;2431;p40"/>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cxnSp>
        <p:nvCxnSpPr>
          <p:cNvPr id="2432" name="Google Shape;2432;p40"/>
          <p:cNvCxnSpPr>
            <a:cxnSpLocks/>
          </p:cNvCxnSpPr>
          <p:nvPr/>
        </p:nvCxnSpPr>
        <p:spPr>
          <a:xfrm flipH="1">
            <a:off x="5294380" y="2949018"/>
            <a:ext cx="3849620" cy="0"/>
          </a:xfrm>
          <a:prstGeom prst="straightConnector1">
            <a:avLst/>
          </a:prstGeom>
          <a:noFill/>
          <a:ln w="9525" cap="flat" cmpd="sng">
            <a:solidFill>
              <a:schemeClr val="dk1"/>
            </a:solidFill>
            <a:prstDash val="solid"/>
            <a:round/>
            <a:headEnd type="none" w="med" len="med"/>
            <a:tailEnd type="none" w="med" len="med"/>
          </a:ln>
        </p:spPr>
      </p:cxnSp>
      <p:cxnSp>
        <p:nvCxnSpPr>
          <p:cNvPr id="2433" name="Google Shape;2433;p40"/>
          <p:cNvCxnSpPr>
            <a:cxnSpLocks/>
          </p:cNvCxnSpPr>
          <p:nvPr/>
        </p:nvCxnSpPr>
        <p:spPr>
          <a:xfrm flipH="1">
            <a:off x="0" y="1082204"/>
            <a:ext cx="525985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80"/>
                                        </p:tgtEl>
                                        <p:attrNameLst>
                                          <p:attrName>style.visibility</p:attrName>
                                        </p:attrNameLst>
                                      </p:cBhvr>
                                      <p:to>
                                        <p:strVal val="visible"/>
                                      </p:to>
                                    </p:set>
                                    <p:anim calcmode="lin" valueType="num">
                                      <p:cBhvr additive="base">
                                        <p:cTn id="7" dur="500"/>
                                        <p:tgtEl>
                                          <p:spTgt spid="2380"/>
                                        </p:tgtEl>
                                        <p:attrNameLst>
                                          <p:attrName>ppt_y</p:attrName>
                                        </p:attrNameLst>
                                      </p:cBhvr>
                                      <p:tavLst>
                                        <p:tav tm="0">
                                          <p:val>
                                            <p:strVal val="#ppt_y+#ppt_h*1.125000"/>
                                          </p:val>
                                        </p:tav>
                                        <p:tav tm="100000">
                                          <p:val>
                                            <p:strVal val="#ppt_y"/>
                                          </p:val>
                                        </p:tav>
                                      </p:tavLst>
                                    </p:anim>
                                    <p:animEffect transition="in" filter="wipe(up)">
                                      <p:cBhvr>
                                        <p:cTn id="8" dur="500"/>
                                        <p:tgtEl>
                                          <p:spTgt spid="2380"/>
                                        </p:tgtEl>
                                      </p:cBhvr>
                                    </p:animEffect>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433"/>
                                        </p:tgtEl>
                                        <p:attrNameLst>
                                          <p:attrName>style.visibility</p:attrName>
                                        </p:attrNameLst>
                                      </p:cBhvr>
                                      <p:to>
                                        <p:strVal val="visible"/>
                                      </p:to>
                                    </p:set>
                                    <p:animEffect transition="in" filter="fade">
                                      <p:cBhvr>
                                        <p:cTn id="12" dur="750"/>
                                        <p:tgtEl>
                                          <p:spTgt spid="2433"/>
                                        </p:tgtEl>
                                      </p:cBhvr>
                                    </p:animEffect>
                                    <p:anim calcmode="lin" valueType="num">
                                      <p:cBhvr>
                                        <p:cTn id="13" dur="750" fill="hold"/>
                                        <p:tgtEl>
                                          <p:spTgt spid="2433"/>
                                        </p:tgtEl>
                                        <p:attrNameLst>
                                          <p:attrName>ppt_x</p:attrName>
                                        </p:attrNameLst>
                                      </p:cBhvr>
                                      <p:tavLst>
                                        <p:tav tm="0">
                                          <p:val>
                                            <p:strVal val="#ppt_x"/>
                                          </p:val>
                                        </p:tav>
                                        <p:tav tm="100000">
                                          <p:val>
                                            <p:strVal val="#ppt_x"/>
                                          </p:val>
                                        </p:tav>
                                      </p:tavLst>
                                    </p:anim>
                                    <p:anim calcmode="lin" valueType="num">
                                      <p:cBhvr>
                                        <p:cTn id="14" dur="750" fill="hold"/>
                                        <p:tgtEl>
                                          <p:spTgt spid="24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77">
                                            <p:txEl>
                                              <p:pRg st="0" end="0"/>
                                            </p:txEl>
                                          </p:spTgt>
                                        </p:tgtEl>
                                        <p:attrNameLst>
                                          <p:attrName>style.visibility</p:attrName>
                                        </p:attrNameLst>
                                      </p:cBhvr>
                                      <p:to>
                                        <p:strVal val="visible"/>
                                      </p:to>
                                    </p:set>
                                    <p:animEffect transition="in" filter="fade">
                                      <p:cBhvr>
                                        <p:cTn id="17" dur="750"/>
                                        <p:tgtEl>
                                          <p:spTgt spid="2377">
                                            <p:txEl>
                                              <p:pRg st="0" end="0"/>
                                            </p:txEl>
                                          </p:spTgt>
                                        </p:tgtEl>
                                      </p:cBhvr>
                                    </p:animEffect>
                                    <p:anim calcmode="lin" valueType="num">
                                      <p:cBhvr>
                                        <p:cTn id="18" dur="750" fill="hold"/>
                                        <p:tgtEl>
                                          <p:spTgt spid="2377">
                                            <p:txEl>
                                              <p:pRg st="0" end="0"/>
                                            </p:txEl>
                                          </p:spTgt>
                                        </p:tgtEl>
                                        <p:attrNameLst>
                                          <p:attrName>ppt_x</p:attrName>
                                        </p:attrNameLst>
                                      </p:cBhvr>
                                      <p:tavLst>
                                        <p:tav tm="0">
                                          <p:val>
                                            <p:strVal val="#ppt_x"/>
                                          </p:val>
                                        </p:tav>
                                        <p:tav tm="100000">
                                          <p:val>
                                            <p:strVal val="#ppt_x"/>
                                          </p:val>
                                        </p:tav>
                                      </p:tavLst>
                                    </p:anim>
                                    <p:anim calcmode="lin" valueType="num">
                                      <p:cBhvr>
                                        <p:cTn id="19" dur="750" fill="hold"/>
                                        <p:tgtEl>
                                          <p:spTgt spid="2377">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76">
                                            <p:txEl>
                                              <p:pRg st="0" end="0"/>
                                            </p:txEl>
                                          </p:spTgt>
                                        </p:tgtEl>
                                        <p:attrNameLst>
                                          <p:attrName>style.visibility</p:attrName>
                                        </p:attrNameLst>
                                      </p:cBhvr>
                                      <p:to>
                                        <p:strVal val="visible"/>
                                      </p:to>
                                    </p:set>
                                    <p:animEffect transition="in" filter="fade">
                                      <p:cBhvr>
                                        <p:cTn id="22" dur="750"/>
                                        <p:tgtEl>
                                          <p:spTgt spid="2376">
                                            <p:txEl>
                                              <p:pRg st="0" end="0"/>
                                            </p:txEl>
                                          </p:spTgt>
                                        </p:tgtEl>
                                      </p:cBhvr>
                                    </p:animEffect>
                                    <p:anim calcmode="lin" valueType="num">
                                      <p:cBhvr>
                                        <p:cTn id="23" dur="750" fill="hold"/>
                                        <p:tgtEl>
                                          <p:spTgt spid="2376">
                                            <p:txEl>
                                              <p:pRg st="0" end="0"/>
                                            </p:txEl>
                                          </p:spTgt>
                                        </p:tgtEl>
                                        <p:attrNameLst>
                                          <p:attrName>ppt_x</p:attrName>
                                        </p:attrNameLst>
                                      </p:cBhvr>
                                      <p:tavLst>
                                        <p:tav tm="0">
                                          <p:val>
                                            <p:strVal val="#ppt_x"/>
                                          </p:val>
                                        </p:tav>
                                        <p:tav tm="100000">
                                          <p:val>
                                            <p:strVal val="#ppt_x"/>
                                          </p:val>
                                        </p:tav>
                                      </p:tavLst>
                                    </p:anim>
                                    <p:anim calcmode="lin" valueType="num">
                                      <p:cBhvr>
                                        <p:cTn id="24" dur="750" fill="hold"/>
                                        <p:tgtEl>
                                          <p:spTgt spid="2376">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1250"/>
                            </p:stCondLst>
                            <p:childTnLst>
                              <p:par>
                                <p:cTn id="26" presetID="42" presetClass="entr" presetSubtype="0" fill="hold" nodeType="afterEffect">
                                  <p:stCondLst>
                                    <p:cond delay="0"/>
                                  </p:stCondLst>
                                  <p:childTnLst>
                                    <p:set>
                                      <p:cBhvr>
                                        <p:cTn id="27" dur="1" fill="hold">
                                          <p:stCondLst>
                                            <p:cond delay="0"/>
                                          </p:stCondLst>
                                        </p:cTn>
                                        <p:tgtEl>
                                          <p:spTgt spid="2432"/>
                                        </p:tgtEl>
                                        <p:attrNameLst>
                                          <p:attrName>style.visibility</p:attrName>
                                        </p:attrNameLst>
                                      </p:cBhvr>
                                      <p:to>
                                        <p:strVal val="visible"/>
                                      </p:to>
                                    </p:set>
                                    <p:animEffect transition="in" filter="fade">
                                      <p:cBhvr>
                                        <p:cTn id="28" dur="750"/>
                                        <p:tgtEl>
                                          <p:spTgt spid="2432"/>
                                        </p:tgtEl>
                                      </p:cBhvr>
                                    </p:animEffect>
                                    <p:anim calcmode="lin" valueType="num">
                                      <p:cBhvr>
                                        <p:cTn id="29" dur="750" fill="hold"/>
                                        <p:tgtEl>
                                          <p:spTgt spid="2432"/>
                                        </p:tgtEl>
                                        <p:attrNameLst>
                                          <p:attrName>ppt_x</p:attrName>
                                        </p:attrNameLst>
                                      </p:cBhvr>
                                      <p:tavLst>
                                        <p:tav tm="0">
                                          <p:val>
                                            <p:strVal val="#ppt_x"/>
                                          </p:val>
                                        </p:tav>
                                        <p:tav tm="100000">
                                          <p:val>
                                            <p:strVal val="#ppt_x"/>
                                          </p:val>
                                        </p:tav>
                                      </p:tavLst>
                                    </p:anim>
                                    <p:anim calcmode="lin" valueType="num">
                                      <p:cBhvr>
                                        <p:cTn id="30" dur="750" fill="hold"/>
                                        <p:tgtEl>
                                          <p:spTgt spid="243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378">
                                            <p:txEl>
                                              <p:pRg st="0" end="0"/>
                                            </p:txEl>
                                          </p:spTgt>
                                        </p:tgtEl>
                                        <p:attrNameLst>
                                          <p:attrName>style.visibility</p:attrName>
                                        </p:attrNameLst>
                                      </p:cBhvr>
                                      <p:to>
                                        <p:strVal val="visible"/>
                                      </p:to>
                                    </p:set>
                                    <p:animEffect transition="in" filter="fade">
                                      <p:cBhvr>
                                        <p:cTn id="33" dur="750"/>
                                        <p:tgtEl>
                                          <p:spTgt spid="2378">
                                            <p:txEl>
                                              <p:pRg st="0" end="0"/>
                                            </p:txEl>
                                          </p:spTgt>
                                        </p:tgtEl>
                                      </p:cBhvr>
                                    </p:animEffect>
                                    <p:anim calcmode="lin" valueType="num">
                                      <p:cBhvr>
                                        <p:cTn id="34" dur="750" fill="hold"/>
                                        <p:tgtEl>
                                          <p:spTgt spid="2378">
                                            <p:txEl>
                                              <p:pRg st="0" end="0"/>
                                            </p:txEl>
                                          </p:spTgt>
                                        </p:tgtEl>
                                        <p:attrNameLst>
                                          <p:attrName>ppt_x</p:attrName>
                                        </p:attrNameLst>
                                      </p:cBhvr>
                                      <p:tavLst>
                                        <p:tav tm="0">
                                          <p:val>
                                            <p:strVal val="#ppt_x"/>
                                          </p:val>
                                        </p:tav>
                                        <p:tav tm="100000">
                                          <p:val>
                                            <p:strVal val="#ppt_x"/>
                                          </p:val>
                                        </p:tav>
                                      </p:tavLst>
                                    </p:anim>
                                    <p:anim calcmode="lin" valueType="num">
                                      <p:cBhvr>
                                        <p:cTn id="35" dur="750" fill="hold"/>
                                        <p:tgtEl>
                                          <p:spTgt spid="2378">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379">
                                            <p:txEl>
                                              <p:pRg st="0" end="0"/>
                                            </p:txEl>
                                          </p:spTgt>
                                        </p:tgtEl>
                                        <p:attrNameLst>
                                          <p:attrName>style.visibility</p:attrName>
                                        </p:attrNameLst>
                                      </p:cBhvr>
                                      <p:to>
                                        <p:strVal val="visible"/>
                                      </p:to>
                                    </p:set>
                                    <p:animEffect transition="in" filter="fade">
                                      <p:cBhvr>
                                        <p:cTn id="38" dur="750"/>
                                        <p:tgtEl>
                                          <p:spTgt spid="2379">
                                            <p:txEl>
                                              <p:pRg st="0" end="0"/>
                                            </p:txEl>
                                          </p:spTgt>
                                        </p:tgtEl>
                                      </p:cBhvr>
                                    </p:animEffect>
                                    <p:anim calcmode="lin" valueType="num">
                                      <p:cBhvr>
                                        <p:cTn id="39" dur="750" fill="hold"/>
                                        <p:tgtEl>
                                          <p:spTgt spid="2379">
                                            <p:txEl>
                                              <p:pRg st="0" end="0"/>
                                            </p:txEl>
                                          </p:spTgt>
                                        </p:tgtEl>
                                        <p:attrNameLst>
                                          <p:attrName>ppt_x</p:attrName>
                                        </p:attrNameLst>
                                      </p:cBhvr>
                                      <p:tavLst>
                                        <p:tav tm="0">
                                          <p:val>
                                            <p:strVal val="#ppt_x"/>
                                          </p:val>
                                        </p:tav>
                                        <p:tav tm="100000">
                                          <p:val>
                                            <p:strVal val="#ppt_x"/>
                                          </p:val>
                                        </p:tav>
                                      </p:tavLst>
                                    </p:anim>
                                    <p:anim calcmode="lin" valueType="num">
                                      <p:cBhvr>
                                        <p:cTn id="40" dur="750" fill="hold"/>
                                        <p:tgtEl>
                                          <p:spTgt spid="2379">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379">
                                            <p:txEl>
                                              <p:pRg st="1" end="1"/>
                                            </p:txEl>
                                          </p:spTgt>
                                        </p:tgtEl>
                                        <p:attrNameLst>
                                          <p:attrName>style.visibility</p:attrName>
                                        </p:attrNameLst>
                                      </p:cBhvr>
                                      <p:to>
                                        <p:strVal val="visible"/>
                                      </p:to>
                                    </p:set>
                                    <p:animEffect transition="in" filter="fade">
                                      <p:cBhvr>
                                        <p:cTn id="43" dur="750"/>
                                        <p:tgtEl>
                                          <p:spTgt spid="2379">
                                            <p:txEl>
                                              <p:pRg st="1" end="1"/>
                                            </p:txEl>
                                          </p:spTgt>
                                        </p:tgtEl>
                                      </p:cBhvr>
                                    </p:animEffect>
                                    <p:anim calcmode="lin" valueType="num">
                                      <p:cBhvr>
                                        <p:cTn id="44" dur="750" fill="hold"/>
                                        <p:tgtEl>
                                          <p:spTgt spid="2379">
                                            <p:txEl>
                                              <p:pRg st="1" end="1"/>
                                            </p:txEl>
                                          </p:spTgt>
                                        </p:tgtEl>
                                        <p:attrNameLst>
                                          <p:attrName>ppt_x</p:attrName>
                                        </p:attrNameLst>
                                      </p:cBhvr>
                                      <p:tavLst>
                                        <p:tav tm="0">
                                          <p:val>
                                            <p:strVal val="#ppt_x"/>
                                          </p:val>
                                        </p:tav>
                                        <p:tav tm="100000">
                                          <p:val>
                                            <p:strVal val="#ppt_x"/>
                                          </p:val>
                                        </p:tav>
                                      </p:tavLst>
                                    </p:anim>
                                    <p:anim calcmode="lin" valueType="num">
                                      <p:cBhvr>
                                        <p:cTn id="45" dur="750" fill="hold"/>
                                        <p:tgtEl>
                                          <p:spTgt spid="2379">
                                            <p:txEl>
                                              <p:pRg st="1" end="1"/>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379">
                                            <p:txEl>
                                              <p:pRg st="2" end="2"/>
                                            </p:txEl>
                                          </p:spTgt>
                                        </p:tgtEl>
                                        <p:attrNameLst>
                                          <p:attrName>style.visibility</p:attrName>
                                        </p:attrNameLst>
                                      </p:cBhvr>
                                      <p:to>
                                        <p:strVal val="visible"/>
                                      </p:to>
                                    </p:set>
                                    <p:animEffect transition="in" filter="fade">
                                      <p:cBhvr>
                                        <p:cTn id="48" dur="750"/>
                                        <p:tgtEl>
                                          <p:spTgt spid="2379">
                                            <p:txEl>
                                              <p:pRg st="2" end="2"/>
                                            </p:txEl>
                                          </p:spTgt>
                                        </p:tgtEl>
                                      </p:cBhvr>
                                    </p:animEffect>
                                    <p:anim calcmode="lin" valueType="num">
                                      <p:cBhvr>
                                        <p:cTn id="49" dur="750" fill="hold"/>
                                        <p:tgtEl>
                                          <p:spTgt spid="2379">
                                            <p:txEl>
                                              <p:pRg st="2" end="2"/>
                                            </p:txEl>
                                          </p:spTgt>
                                        </p:tgtEl>
                                        <p:attrNameLst>
                                          <p:attrName>ppt_x</p:attrName>
                                        </p:attrNameLst>
                                      </p:cBhvr>
                                      <p:tavLst>
                                        <p:tav tm="0">
                                          <p:val>
                                            <p:strVal val="#ppt_x"/>
                                          </p:val>
                                        </p:tav>
                                        <p:tav tm="100000">
                                          <p:val>
                                            <p:strVal val="#ppt_x"/>
                                          </p:val>
                                        </p:tav>
                                      </p:tavLst>
                                    </p:anim>
                                    <p:anim calcmode="lin" valueType="num">
                                      <p:cBhvr>
                                        <p:cTn id="50" dur="750" fill="hold"/>
                                        <p:tgtEl>
                                          <p:spTgt spid="237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6" grpId="0" build="p"/>
      <p:bldP spid="2377" grpId="0" build="p"/>
      <p:bldP spid="2378" grpId="0" build="p"/>
      <p:bldP spid="2379" grpId="0" uiExpand="1" build="p"/>
      <p:bldP spid="238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2432;p40">
            <a:extLst>
              <a:ext uri="{FF2B5EF4-FFF2-40B4-BE49-F238E27FC236}">
                <a16:creationId xmlns:a16="http://schemas.microsoft.com/office/drawing/2014/main" id="{6333ECBC-772A-5994-2779-7969E9ECE87B}"/>
              </a:ext>
            </a:extLst>
          </p:cNvPr>
          <p:cNvCxnSpPr>
            <a:cxnSpLocks/>
          </p:cNvCxnSpPr>
          <p:nvPr/>
        </p:nvCxnSpPr>
        <p:spPr>
          <a:xfrm flipH="1">
            <a:off x="-34007" y="2285134"/>
            <a:ext cx="4152830" cy="0"/>
          </a:xfrm>
          <a:prstGeom prst="straightConnector1">
            <a:avLst/>
          </a:prstGeom>
          <a:noFill/>
          <a:ln w="9525" cap="flat" cmpd="sng">
            <a:solidFill>
              <a:schemeClr val="dk1"/>
            </a:solidFill>
            <a:prstDash val="solid"/>
            <a:round/>
            <a:headEnd type="none" w="med" len="med"/>
            <a:tailEnd type="none" w="med" len="med"/>
          </a:ln>
        </p:spPr>
      </p:cxnSp>
      <p:cxnSp>
        <p:nvCxnSpPr>
          <p:cNvPr id="3" name="Google Shape;2433;p40">
            <a:extLst>
              <a:ext uri="{FF2B5EF4-FFF2-40B4-BE49-F238E27FC236}">
                <a16:creationId xmlns:a16="http://schemas.microsoft.com/office/drawing/2014/main" id="{28220EB4-6721-C3AB-97A8-5965E5F2EB65}"/>
              </a:ext>
            </a:extLst>
          </p:cNvPr>
          <p:cNvCxnSpPr>
            <a:cxnSpLocks/>
          </p:cNvCxnSpPr>
          <p:nvPr/>
        </p:nvCxnSpPr>
        <p:spPr>
          <a:xfrm flipH="1">
            <a:off x="3892379" y="227011"/>
            <a:ext cx="5259857" cy="0"/>
          </a:xfrm>
          <a:prstGeom prst="straightConnector1">
            <a:avLst/>
          </a:prstGeom>
          <a:noFill/>
          <a:ln w="9525" cap="flat" cmpd="sng">
            <a:solidFill>
              <a:schemeClr val="dk1"/>
            </a:solidFill>
            <a:prstDash val="solid"/>
            <a:round/>
            <a:headEnd type="none" w="med" len="med"/>
            <a:tailEnd type="none" w="med" len="med"/>
          </a:ln>
        </p:spPr>
      </p:cxnSp>
      <p:grpSp>
        <p:nvGrpSpPr>
          <p:cNvPr id="4" name="Google Shape;395;p5">
            <a:extLst>
              <a:ext uri="{FF2B5EF4-FFF2-40B4-BE49-F238E27FC236}">
                <a16:creationId xmlns:a16="http://schemas.microsoft.com/office/drawing/2014/main" id="{72E7399E-F770-C618-48DE-AB3800F2F031}"/>
              </a:ext>
            </a:extLst>
          </p:cNvPr>
          <p:cNvGrpSpPr/>
          <p:nvPr/>
        </p:nvGrpSpPr>
        <p:grpSpPr>
          <a:xfrm rot="7750914">
            <a:off x="-636026" y="-2201449"/>
            <a:ext cx="4151715" cy="3528366"/>
            <a:chOff x="1067625" y="-1658125"/>
            <a:chExt cx="2887550" cy="2526600"/>
          </a:xfrm>
        </p:grpSpPr>
        <p:sp>
          <p:nvSpPr>
            <p:cNvPr id="5" name="Google Shape;396;p5">
              <a:extLst>
                <a:ext uri="{FF2B5EF4-FFF2-40B4-BE49-F238E27FC236}">
                  <a16:creationId xmlns:a16="http://schemas.microsoft.com/office/drawing/2014/main" id="{E3BA6DF8-4055-CA3F-0CB4-605210A9D7D6}"/>
                </a:ext>
              </a:extLst>
            </p:cNvPr>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7;p5">
              <a:extLst>
                <a:ext uri="{FF2B5EF4-FFF2-40B4-BE49-F238E27FC236}">
                  <a16:creationId xmlns:a16="http://schemas.microsoft.com/office/drawing/2014/main" id="{39B73B16-2B6D-404A-8E11-9E65CCA1F8E3}"/>
                </a:ext>
              </a:extLst>
            </p:cNvPr>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8;p5">
              <a:extLst>
                <a:ext uri="{FF2B5EF4-FFF2-40B4-BE49-F238E27FC236}">
                  <a16:creationId xmlns:a16="http://schemas.microsoft.com/office/drawing/2014/main" id="{18DA2E90-B40F-EDEF-4D31-6D291679D634}"/>
                </a:ext>
              </a:extLst>
            </p:cNvPr>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9;p5">
              <a:extLst>
                <a:ext uri="{FF2B5EF4-FFF2-40B4-BE49-F238E27FC236}">
                  <a16:creationId xmlns:a16="http://schemas.microsoft.com/office/drawing/2014/main" id="{07CFEA01-97CA-7549-FE4B-1F153CDA1F6C}"/>
                </a:ext>
              </a:extLst>
            </p:cNvPr>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0;p5">
              <a:extLst>
                <a:ext uri="{FF2B5EF4-FFF2-40B4-BE49-F238E27FC236}">
                  <a16:creationId xmlns:a16="http://schemas.microsoft.com/office/drawing/2014/main" id="{7D4308AE-F1C1-45B9-0649-FC15C9B4C112}"/>
                </a:ext>
              </a:extLst>
            </p:cNvPr>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1;p5">
              <a:extLst>
                <a:ext uri="{FF2B5EF4-FFF2-40B4-BE49-F238E27FC236}">
                  <a16:creationId xmlns:a16="http://schemas.microsoft.com/office/drawing/2014/main" id="{01F57585-676C-AE06-E71E-4912CEB30EEE}"/>
                </a:ext>
              </a:extLst>
            </p:cNvPr>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377;p40">
            <a:extLst>
              <a:ext uri="{FF2B5EF4-FFF2-40B4-BE49-F238E27FC236}">
                <a16:creationId xmlns:a16="http://schemas.microsoft.com/office/drawing/2014/main" id="{A83DFFEB-809D-7E38-536A-751DA675CFF6}"/>
              </a:ext>
            </a:extLst>
          </p:cNvPr>
          <p:cNvSpPr txBox="1">
            <a:spLocks/>
          </p:cNvSpPr>
          <p:nvPr/>
        </p:nvSpPr>
        <p:spPr>
          <a:xfrm>
            <a:off x="6775670" y="285196"/>
            <a:ext cx="2361786" cy="3827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000" dirty="0">
                <a:solidFill>
                  <a:schemeClr val="accent1">
                    <a:lumMod val="50000"/>
                  </a:schemeClr>
                </a:solidFill>
                <a:latin typeface="Times New Roman" panose="02020603050405020304" pitchFamily="18" charset="0"/>
                <a:cs typeface="Times New Roman" panose="02020603050405020304" pitchFamily="18" charset="0"/>
              </a:rPr>
              <a:t>SDN – Control Plane</a:t>
            </a:r>
          </a:p>
        </p:txBody>
      </p:sp>
      <p:sp>
        <p:nvSpPr>
          <p:cNvPr id="12" name="Google Shape;2377;p40">
            <a:extLst>
              <a:ext uri="{FF2B5EF4-FFF2-40B4-BE49-F238E27FC236}">
                <a16:creationId xmlns:a16="http://schemas.microsoft.com/office/drawing/2014/main" id="{A19AF299-349C-6F3E-3F61-5B28C8EE0101}"/>
              </a:ext>
            </a:extLst>
          </p:cNvPr>
          <p:cNvSpPr txBox="1">
            <a:spLocks/>
          </p:cNvSpPr>
          <p:nvPr/>
        </p:nvSpPr>
        <p:spPr>
          <a:xfrm>
            <a:off x="0" y="2399908"/>
            <a:ext cx="2076973" cy="38275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000" dirty="0">
                <a:solidFill>
                  <a:schemeClr val="accent1">
                    <a:lumMod val="50000"/>
                  </a:schemeClr>
                </a:solidFill>
                <a:latin typeface="Times New Roman" panose="02020603050405020304" pitchFamily="18" charset="0"/>
                <a:cs typeface="Times New Roman" panose="02020603050405020304" pitchFamily="18" charset="0"/>
              </a:rPr>
              <a:t>SDN – Data Plane</a:t>
            </a:r>
          </a:p>
        </p:txBody>
      </p:sp>
      <p:sp>
        <p:nvSpPr>
          <p:cNvPr id="13" name="Google Shape;2376;p40">
            <a:extLst>
              <a:ext uri="{FF2B5EF4-FFF2-40B4-BE49-F238E27FC236}">
                <a16:creationId xmlns:a16="http://schemas.microsoft.com/office/drawing/2014/main" id="{09BF9299-DF8B-C17D-DC79-17819A51B1BC}"/>
              </a:ext>
            </a:extLst>
          </p:cNvPr>
          <p:cNvSpPr txBox="1">
            <a:spLocks/>
          </p:cNvSpPr>
          <p:nvPr/>
        </p:nvSpPr>
        <p:spPr>
          <a:xfrm>
            <a:off x="3908853" y="552013"/>
            <a:ext cx="5243383" cy="1284424"/>
          </a:xfrm>
          <a:prstGeom prst="rect">
            <a:avLst/>
          </a:prstGeom>
          <a:noFill/>
          <a:ln>
            <a:noFill/>
          </a:ln>
        </p:spPr>
        <p:txBody>
          <a:bodyPr spcFirstLastPara="1" wrap="square" lIns="91425" tIns="91425" rIns="91425" bIns="91425" anchor="t" anchorCtr="0">
            <a:noAutofit/>
          </a:bodyPr>
          <a:lstStyle/>
          <a:p>
            <a:pPr algn="just" rtl="0">
              <a:buClrTx/>
              <a:buFontTx/>
            </a:pPr>
            <a:r>
              <a:rPr lang="en-US" sz="1200" dirty="0">
                <a:solidFill>
                  <a:sysClr val="windowText" lastClr="000000"/>
                </a:solidFill>
                <a:latin typeface="Times New Roman" panose="02020603050405020304" pitchFamily="18" charset="0"/>
                <a:cs typeface="Times New Roman" panose="02020603050405020304" pitchFamily="18" charset="0"/>
              </a:rPr>
              <a:t>The control plane is mainly tasked with performing the decision-making processes regarding the way the data packets circulating around the network are going to be forwarded (rules, policies). For instance, the construction of the routing devices and related tables represent a part of the control plane, which is why the forwarding rules and the optimal paths that the data packets are supposed to follow are provided by the control plane.</a:t>
            </a:r>
            <a:endParaRPr lang="en-US" sz="700" dirty="0">
              <a:solidFill>
                <a:sysClr val="windowText" lastClr="000000"/>
              </a:solidFill>
              <a:latin typeface="Times New Roman" panose="02020603050405020304" pitchFamily="18" charset="0"/>
              <a:cs typeface="Times New Roman" panose="02020603050405020304" pitchFamily="18" charset="0"/>
            </a:endParaRPr>
          </a:p>
        </p:txBody>
      </p:sp>
      <p:sp>
        <p:nvSpPr>
          <p:cNvPr id="14" name="Google Shape;2376;p40">
            <a:extLst>
              <a:ext uri="{FF2B5EF4-FFF2-40B4-BE49-F238E27FC236}">
                <a16:creationId xmlns:a16="http://schemas.microsoft.com/office/drawing/2014/main" id="{A0D579C1-E112-1FDB-6246-C146CE9121E8}"/>
              </a:ext>
            </a:extLst>
          </p:cNvPr>
          <p:cNvSpPr txBox="1">
            <a:spLocks/>
          </p:cNvSpPr>
          <p:nvPr/>
        </p:nvSpPr>
        <p:spPr>
          <a:xfrm>
            <a:off x="0" y="2670680"/>
            <a:ext cx="4151715" cy="1639694"/>
          </a:xfrm>
          <a:prstGeom prst="rect">
            <a:avLst/>
          </a:prstGeom>
          <a:noFill/>
          <a:ln>
            <a:noFill/>
          </a:ln>
        </p:spPr>
        <p:txBody>
          <a:bodyPr spcFirstLastPara="1" wrap="square" lIns="91425" tIns="91425" rIns="91425" bIns="91425" anchor="t" anchorCtr="0">
            <a:noAutofit/>
          </a:bodyPr>
          <a:lstStyle/>
          <a:p>
            <a:pPr algn="just" rtl="0">
              <a:buClrTx/>
              <a:buFontTx/>
            </a:pPr>
            <a:r>
              <a:rPr lang="en-US" sz="1200" dirty="0">
                <a:effectLst/>
                <a:latin typeface="Times New Roman" panose="02020603050405020304" pitchFamily="18" charset="0"/>
                <a:ea typeface="Calibri" panose="020F0502020204030204" pitchFamily="34" charset="0"/>
              </a:rPr>
              <a:t>The main task of the data plane in is the forwarding of data packets. When a packet is received, the device is capable of identifying the matching forwarding rule and sends the packet to the next destination. Unlike traditional networks, where forwarding is based on IP or MAC addresses, SDN allows packet forwarding to be determined by various parameters, for instance TCP or UDP ports, VLAN tags, and the switch port where the packet entered.</a:t>
            </a:r>
            <a:endParaRPr lang="en-US" sz="400" dirty="0">
              <a:solidFill>
                <a:sysClr val="windowText" lastClr="000000"/>
              </a:solidFill>
              <a:latin typeface="Times New Roman" panose="02020603050405020304" pitchFamily="18" charset="0"/>
              <a:cs typeface="Times New Roman" panose="02020603050405020304" pitchFamily="18" charset="0"/>
            </a:endParaRPr>
          </a:p>
        </p:txBody>
      </p:sp>
      <p:grpSp>
        <p:nvGrpSpPr>
          <p:cNvPr id="15" name="Google Shape;395;p5">
            <a:extLst>
              <a:ext uri="{FF2B5EF4-FFF2-40B4-BE49-F238E27FC236}">
                <a16:creationId xmlns:a16="http://schemas.microsoft.com/office/drawing/2014/main" id="{9FC26388-5566-864D-3FA0-E28F1DBD5D3D}"/>
              </a:ext>
            </a:extLst>
          </p:cNvPr>
          <p:cNvGrpSpPr/>
          <p:nvPr/>
        </p:nvGrpSpPr>
        <p:grpSpPr>
          <a:xfrm>
            <a:off x="4992285" y="2353298"/>
            <a:ext cx="4151715" cy="3528366"/>
            <a:chOff x="1067625" y="-1658125"/>
            <a:chExt cx="2887550" cy="2526600"/>
          </a:xfrm>
        </p:grpSpPr>
        <p:sp>
          <p:nvSpPr>
            <p:cNvPr id="16" name="Google Shape;396;p5">
              <a:extLst>
                <a:ext uri="{FF2B5EF4-FFF2-40B4-BE49-F238E27FC236}">
                  <a16:creationId xmlns:a16="http://schemas.microsoft.com/office/drawing/2014/main" id="{D8CAC31A-A4D4-E5E4-ACC9-800F50BDFAB6}"/>
                </a:ext>
              </a:extLst>
            </p:cNvPr>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7;p5">
              <a:extLst>
                <a:ext uri="{FF2B5EF4-FFF2-40B4-BE49-F238E27FC236}">
                  <a16:creationId xmlns:a16="http://schemas.microsoft.com/office/drawing/2014/main" id="{D2CB30B6-2060-8410-7A9D-1B0D02C6840E}"/>
                </a:ext>
              </a:extLst>
            </p:cNvPr>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8;p5">
              <a:extLst>
                <a:ext uri="{FF2B5EF4-FFF2-40B4-BE49-F238E27FC236}">
                  <a16:creationId xmlns:a16="http://schemas.microsoft.com/office/drawing/2014/main" id="{9922242E-3E12-2880-E853-6131066876E6}"/>
                </a:ext>
              </a:extLst>
            </p:cNvPr>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9;p5">
              <a:extLst>
                <a:ext uri="{FF2B5EF4-FFF2-40B4-BE49-F238E27FC236}">
                  <a16:creationId xmlns:a16="http://schemas.microsoft.com/office/drawing/2014/main" id="{ECD5A28B-8102-E26E-F160-71FF76DD3941}"/>
                </a:ext>
              </a:extLst>
            </p:cNvPr>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0;p5">
              <a:extLst>
                <a:ext uri="{FF2B5EF4-FFF2-40B4-BE49-F238E27FC236}">
                  <a16:creationId xmlns:a16="http://schemas.microsoft.com/office/drawing/2014/main" id="{5E0244AC-7CD2-5C57-2241-DAFE59A9A493}"/>
                </a:ext>
              </a:extLst>
            </p:cNvPr>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1;p5">
              <a:extLst>
                <a:ext uri="{FF2B5EF4-FFF2-40B4-BE49-F238E27FC236}">
                  <a16:creationId xmlns:a16="http://schemas.microsoft.com/office/drawing/2014/main" id="{8BE3BE6B-9EAD-1403-42A1-95058A0F9D1C}"/>
                </a:ext>
              </a:extLst>
            </p:cNvPr>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533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750"/>
                                        <p:tgtEl>
                                          <p:spTgt spid="11"/>
                                        </p:tgtEl>
                                      </p:cBhvr>
                                    </p:animEffect>
                                    <p:anim calcmode="lin" valueType="num">
                                      <p:cBhvr>
                                        <p:cTn id="13" dur="750" fill="hold"/>
                                        <p:tgtEl>
                                          <p:spTgt spid="11"/>
                                        </p:tgtEl>
                                        <p:attrNameLst>
                                          <p:attrName>ppt_x</p:attrName>
                                        </p:attrNameLst>
                                      </p:cBhvr>
                                      <p:tavLst>
                                        <p:tav tm="0">
                                          <p:val>
                                            <p:strVal val="#ppt_x"/>
                                          </p:val>
                                        </p:tav>
                                        <p:tav tm="100000">
                                          <p:val>
                                            <p:strVal val="#ppt_x"/>
                                          </p:val>
                                        </p:tav>
                                      </p:tavLst>
                                    </p:anim>
                                    <p:anim calcmode="lin" valueType="num">
                                      <p:cBhvr>
                                        <p:cTn id="14" dur="75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750"/>
                                        <p:tgtEl>
                                          <p:spTgt spid="13"/>
                                        </p:tgtEl>
                                      </p:cBhvr>
                                    </p:animEffect>
                                    <p:anim calcmode="lin" valueType="num">
                                      <p:cBhvr>
                                        <p:cTn id="18" dur="750" fill="hold"/>
                                        <p:tgtEl>
                                          <p:spTgt spid="13"/>
                                        </p:tgtEl>
                                        <p:attrNameLst>
                                          <p:attrName>ppt_x</p:attrName>
                                        </p:attrNameLst>
                                      </p:cBhvr>
                                      <p:tavLst>
                                        <p:tav tm="0">
                                          <p:val>
                                            <p:strVal val="#ppt_x"/>
                                          </p:val>
                                        </p:tav>
                                        <p:tav tm="100000">
                                          <p:val>
                                            <p:strVal val="#ppt_x"/>
                                          </p:val>
                                        </p:tav>
                                      </p:tavLst>
                                    </p:anim>
                                    <p:anim calcmode="lin" valueType="num">
                                      <p:cBhvr>
                                        <p:cTn id="19" dur="75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750"/>
                                        <p:tgtEl>
                                          <p:spTgt spid="12"/>
                                        </p:tgtEl>
                                      </p:cBhvr>
                                    </p:animEffect>
                                    <p:anim calcmode="lin" valueType="num">
                                      <p:cBhvr>
                                        <p:cTn id="24" dur="750" fill="hold"/>
                                        <p:tgtEl>
                                          <p:spTgt spid="12"/>
                                        </p:tgtEl>
                                        <p:attrNameLst>
                                          <p:attrName>ppt_x</p:attrName>
                                        </p:attrNameLst>
                                      </p:cBhvr>
                                      <p:tavLst>
                                        <p:tav tm="0">
                                          <p:val>
                                            <p:strVal val="#ppt_x"/>
                                          </p:val>
                                        </p:tav>
                                        <p:tav tm="100000">
                                          <p:val>
                                            <p:strVal val="#ppt_x"/>
                                          </p:val>
                                        </p:tav>
                                      </p:tavLst>
                                    </p:anim>
                                    <p:anim calcmode="lin" valueType="num">
                                      <p:cBhvr>
                                        <p:cTn id="25" dur="75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750"/>
                                        <p:tgtEl>
                                          <p:spTgt spid="2"/>
                                        </p:tgtEl>
                                      </p:cBhvr>
                                    </p:animEffect>
                                    <p:anim calcmode="lin" valueType="num">
                                      <p:cBhvr>
                                        <p:cTn id="29" dur="750" fill="hold"/>
                                        <p:tgtEl>
                                          <p:spTgt spid="2"/>
                                        </p:tgtEl>
                                        <p:attrNameLst>
                                          <p:attrName>ppt_x</p:attrName>
                                        </p:attrNameLst>
                                      </p:cBhvr>
                                      <p:tavLst>
                                        <p:tav tm="0">
                                          <p:val>
                                            <p:strVal val="#ppt_x"/>
                                          </p:val>
                                        </p:tav>
                                        <p:tav tm="100000">
                                          <p:val>
                                            <p:strVal val="#ppt_x"/>
                                          </p:val>
                                        </p:tav>
                                      </p:tavLst>
                                    </p:anim>
                                    <p:anim calcmode="lin" valueType="num">
                                      <p:cBhvr>
                                        <p:cTn id="30" dur="750" fill="hold"/>
                                        <p:tgtEl>
                                          <p:spTgt spid="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anim calcmode="lin" valueType="num">
                                      <p:cBhvr>
                                        <p:cTn id="34" dur="750" fill="hold"/>
                                        <p:tgtEl>
                                          <p:spTgt spid="14"/>
                                        </p:tgtEl>
                                        <p:attrNameLst>
                                          <p:attrName>ppt_x</p:attrName>
                                        </p:attrNameLst>
                                      </p:cBhvr>
                                      <p:tavLst>
                                        <p:tav tm="0">
                                          <p:val>
                                            <p:strVal val="#ppt_x"/>
                                          </p:val>
                                        </p:tav>
                                        <p:tav tm="100000">
                                          <p:val>
                                            <p:strVal val="#ppt_x"/>
                                          </p:val>
                                        </p:tav>
                                      </p:tavLst>
                                    </p:anim>
                                    <p:anim calcmode="lin" valueType="num">
                                      <p:cBhvr>
                                        <p:cTn id="35"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39"/>
          <p:cNvSpPr txBox="1">
            <a:spLocks noGrp="1"/>
          </p:cNvSpPr>
          <p:nvPr>
            <p:ph type="title"/>
          </p:nvPr>
        </p:nvSpPr>
        <p:spPr>
          <a:xfrm>
            <a:off x="222595" y="2860691"/>
            <a:ext cx="5115000" cy="10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1"/>
                </a:solidFill>
                <a:uFill>
                  <a:noFill/>
                </a:uFill>
                <a:latin typeface="Times New Roman" panose="02020603050405020304" pitchFamily="18" charset="0"/>
                <a:ea typeface="Roboto Mono SemiBold"/>
                <a:cs typeface="Times New Roman" panose="02020603050405020304" pitchFamily="18" charset="0"/>
                <a:sym typeface="Roboto Mono SemiBold"/>
              </a:rPr>
              <a:t>Software-Defined Network  Benefits &amp; Obstacles</a:t>
            </a:r>
            <a:endParaRPr lang="en-US" sz="3200" dirty="0">
              <a:solidFill>
                <a:schemeClr val="dk1"/>
              </a:solidFill>
              <a:latin typeface="Times New Roman" panose="02020603050405020304" pitchFamily="18" charset="0"/>
              <a:ea typeface="Roboto Mono SemiBold"/>
              <a:cs typeface="Times New Roman" panose="02020603050405020304" pitchFamily="18" charset="0"/>
              <a:sym typeface="Roboto Mono SemiBold"/>
            </a:endParaRPr>
          </a:p>
        </p:txBody>
      </p:sp>
      <p:sp>
        <p:nvSpPr>
          <p:cNvPr id="2362" name="Google Shape;2362;p39"/>
          <p:cNvSpPr txBox="1">
            <a:spLocks noGrp="1"/>
          </p:cNvSpPr>
          <p:nvPr>
            <p:ph type="title" idx="2"/>
          </p:nvPr>
        </p:nvSpPr>
        <p:spPr>
          <a:xfrm>
            <a:off x="709618" y="1328925"/>
            <a:ext cx="1626600"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lumMod val="50000"/>
                  </a:schemeClr>
                </a:solidFill>
                <a:latin typeface="Times New Roman" panose="02020603050405020304" pitchFamily="18" charset="0"/>
                <a:cs typeface="Times New Roman" panose="02020603050405020304" pitchFamily="18" charset="0"/>
              </a:rPr>
              <a:t>02</a:t>
            </a:r>
            <a:endParaRPr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2363" name="Google Shape;2363;p39"/>
          <p:cNvCxnSpPr>
            <a:cxnSpLocks/>
          </p:cNvCxnSpPr>
          <p:nvPr/>
        </p:nvCxnSpPr>
        <p:spPr>
          <a:xfrm flipH="1">
            <a:off x="0" y="2674034"/>
            <a:ext cx="5021943" cy="0"/>
          </a:xfrm>
          <a:prstGeom prst="straightConnector1">
            <a:avLst/>
          </a:prstGeom>
          <a:noFill/>
          <a:ln w="9525" cap="flat" cmpd="sng">
            <a:solidFill>
              <a:schemeClr val="dk1"/>
            </a:solidFill>
            <a:prstDash val="solid"/>
            <a:round/>
            <a:headEnd type="none" w="med" len="med"/>
            <a:tailEnd type="none" w="med" len="med"/>
          </a:ln>
        </p:spPr>
      </p:cxnSp>
      <p:grpSp>
        <p:nvGrpSpPr>
          <p:cNvPr id="2365" name="Google Shape;2365;p39"/>
          <p:cNvGrpSpPr/>
          <p:nvPr/>
        </p:nvGrpSpPr>
        <p:grpSpPr>
          <a:xfrm rot="5400000">
            <a:off x="1814964" y="-1292741"/>
            <a:ext cx="3689134" cy="3227984"/>
            <a:chOff x="1067625" y="-1658125"/>
            <a:chExt cx="2887550" cy="2526600"/>
          </a:xfrm>
        </p:grpSpPr>
        <p:sp>
          <p:nvSpPr>
            <p:cNvPr id="2366" name="Google Shape;2366;p39"/>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7" name="Google Shape;2367;p39"/>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8" name="Google Shape;2368;p39"/>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9" name="Google Shape;2369;p39"/>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0" name="Google Shape;2370;p39"/>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1" name="Google Shape;2371;p39"/>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10" name="Picture Placeholder 9" descr="A person standing in a room with a computer&#10;&#10;Description automatically generated">
            <a:extLst>
              <a:ext uri="{FF2B5EF4-FFF2-40B4-BE49-F238E27FC236}">
                <a16:creationId xmlns:a16="http://schemas.microsoft.com/office/drawing/2014/main" id="{899C264F-AF86-3B01-C39F-08052A155D1A}"/>
              </a:ext>
            </a:extLst>
          </p:cNvPr>
          <p:cNvPicPr>
            <a:picLocks noGrp="1" noChangeAspect="1"/>
          </p:cNvPicPr>
          <p:nvPr>
            <p:ph type="pic" idx="3"/>
          </p:nvPr>
        </p:nvPicPr>
        <p:blipFill>
          <a:blip r:embed="rId3"/>
          <a:srcRect l="8196" r="8196"/>
          <a:stretch>
            <a:fillRect/>
          </a:stretch>
        </p:blipFill>
        <p:spPr/>
      </p:pic>
    </p:spTree>
    <p:extLst>
      <p:ext uri="{BB962C8B-B14F-4D97-AF65-F5344CB8AC3E}">
        <p14:creationId xmlns:p14="http://schemas.microsoft.com/office/powerpoint/2010/main" val="352368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62"/>
                                        </p:tgtEl>
                                        <p:attrNameLst>
                                          <p:attrName>style.visibility</p:attrName>
                                        </p:attrNameLst>
                                      </p:cBhvr>
                                      <p:to>
                                        <p:strVal val="visible"/>
                                      </p:to>
                                    </p:set>
                                    <p:animEffect transition="in" filter="fade">
                                      <p:cBhvr>
                                        <p:cTn id="7" dur="750"/>
                                        <p:tgtEl>
                                          <p:spTgt spid="2362"/>
                                        </p:tgtEl>
                                      </p:cBhvr>
                                    </p:animEffect>
                                    <p:anim calcmode="lin" valueType="num">
                                      <p:cBhvr>
                                        <p:cTn id="8" dur="750" fill="hold"/>
                                        <p:tgtEl>
                                          <p:spTgt spid="2362"/>
                                        </p:tgtEl>
                                        <p:attrNameLst>
                                          <p:attrName>ppt_x</p:attrName>
                                        </p:attrNameLst>
                                      </p:cBhvr>
                                      <p:tavLst>
                                        <p:tav tm="0">
                                          <p:val>
                                            <p:strVal val="#ppt_x"/>
                                          </p:val>
                                        </p:tav>
                                        <p:tav tm="100000">
                                          <p:val>
                                            <p:strVal val="#ppt_x"/>
                                          </p:val>
                                        </p:tav>
                                      </p:tavLst>
                                    </p:anim>
                                    <p:anim calcmode="lin" valueType="num">
                                      <p:cBhvr>
                                        <p:cTn id="9" dur="750" fill="hold"/>
                                        <p:tgtEl>
                                          <p:spTgt spid="23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63"/>
                                        </p:tgtEl>
                                        <p:attrNameLst>
                                          <p:attrName>style.visibility</p:attrName>
                                        </p:attrNameLst>
                                      </p:cBhvr>
                                      <p:to>
                                        <p:strVal val="visible"/>
                                      </p:to>
                                    </p:set>
                                    <p:animEffect transition="in" filter="fade">
                                      <p:cBhvr>
                                        <p:cTn id="12" dur="750"/>
                                        <p:tgtEl>
                                          <p:spTgt spid="2363"/>
                                        </p:tgtEl>
                                      </p:cBhvr>
                                    </p:animEffect>
                                    <p:anim calcmode="lin" valueType="num">
                                      <p:cBhvr>
                                        <p:cTn id="13" dur="750" fill="hold"/>
                                        <p:tgtEl>
                                          <p:spTgt spid="2363"/>
                                        </p:tgtEl>
                                        <p:attrNameLst>
                                          <p:attrName>ppt_x</p:attrName>
                                        </p:attrNameLst>
                                      </p:cBhvr>
                                      <p:tavLst>
                                        <p:tav tm="0">
                                          <p:val>
                                            <p:strVal val="#ppt_x"/>
                                          </p:val>
                                        </p:tav>
                                        <p:tav tm="100000">
                                          <p:val>
                                            <p:strVal val="#ppt_x"/>
                                          </p:val>
                                        </p:tav>
                                      </p:tavLst>
                                    </p:anim>
                                    <p:anim calcmode="lin" valueType="num">
                                      <p:cBhvr>
                                        <p:cTn id="14" dur="750" fill="hold"/>
                                        <p:tgtEl>
                                          <p:spTgt spid="236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61"/>
                                        </p:tgtEl>
                                        <p:attrNameLst>
                                          <p:attrName>style.visibility</p:attrName>
                                        </p:attrNameLst>
                                      </p:cBhvr>
                                      <p:to>
                                        <p:strVal val="visible"/>
                                      </p:to>
                                    </p:set>
                                    <p:animEffect transition="in" filter="fade">
                                      <p:cBhvr>
                                        <p:cTn id="17" dur="750"/>
                                        <p:tgtEl>
                                          <p:spTgt spid="2361"/>
                                        </p:tgtEl>
                                      </p:cBhvr>
                                    </p:animEffect>
                                    <p:anim calcmode="lin" valueType="num">
                                      <p:cBhvr>
                                        <p:cTn id="18" dur="750" fill="hold"/>
                                        <p:tgtEl>
                                          <p:spTgt spid="2361"/>
                                        </p:tgtEl>
                                        <p:attrNameLst>
                                          <p:attrName>ppt_x</p:attrName>
                                        </p:attrNameLst>
                                      </p:cBhvr>
                                      <p:tavLst>
                                        <p:tav tm="0">
                                          <p:val>
                                            <p:strVal val="#ppt_x"/>
                                          </p:val>
                                        </p:tav>
                                        <p:tav tm="100000">
                                          <p:val>
                                            <p:strVal val="#ppt_x"/>
                                          </p:val>
                                        </p:tav>
                                      </p:tavLst>
                                    </p:anim>
                                    <p:anim calcmode="lin" valueType="num">
                                      <p:cBhvr>
                                        <p:cTn id="19" dur="750" fill="hold"/>
                                        <p:tgtEl>
                                          <p:spTgt spid="236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50"/>
                                        <p:tgtEl>
                                          <p:spTgt spid="10"/>
                                        </p:tgtEl>
                                      </p:cBhvr>
                                    </p:animEffect>
                                    <p:anim calcmode="lin" valueType="num">
                                      <p:cBhvr>
                                        <p:cTn id="23" dur="750" fill="hold"/>
                                        <p:tgtEl>
                                          <p:spTgt spid="10"/>
                                        </p:tgtEl>
                                        <p:attrNameLst>
                                          <p:attrName>ppt_x</p:attrName>
                                        </p:attrNameLst>
                                      </p:cBhvr>
                                      <p:tavLst>
                                        <p:tav tm="0">
                                          <p:val>
                                            <p:strVal val="#ppt_x"/>
                                          </p:val>
                                        </p:tav>
                                        <p:tav tm="100000">
                                          <p:val>
                                            <p:strVal val="#ppt_x"/>
                                          </p:val>
                                        </p:tav>
                                      </p:tavLst>
                                    </p:anim>
                                    <p:anim calcmode="lin" valueType="num">
                                      <p:cBhvr>
                                        <p:cTn id="24"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 grpId="0"/>
      <p:bldP spid="23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2511" name="Google Shape;2511;p42"/>
          <p:cNvSpPr txBox="1">
            <a:spLocks noGrp="1"/>
          </p:cNvSpPr>
          <p:nvPr>
            <p:ph type="subTitle" idx="1"/>
          </p:nvPr>
        </p:nvSpPr>
        <p:spPr>
          <a:xfrm>
            <a:off x="916800" y="1154263"/>
            <a:ext cx="359566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u="sng" dirty="0">
                <a:solidFill>
                  <a:schemeClr val="accent1">
                    <a:lumMod val="50000"/>
                  </a:schemeClr>
                </a:solidFill>
                <a:latin typeface="Times New Roman" panose="02020603050405020304" pitchFamily="18" charset="0"/>
                <a:cs typeface="Times New Roman" panose="02020603050405020304" pitchFamily="18" charset="0"/>
              </a:rPr>
              <a:t>Enhanced Scalability</a:t>
            </a:r>
            <a:endParaRPr sz="2000" u="sng"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512" name="Google Shape;2512;p42"/>
          <p:cNvSpPr txBox="1">
            <a:spLocks noGrp="1"/>
          </p:cNvSpPr>
          <p:nvPr>
            <p:ph type="subTitle" idx="2"/>
          </p:nvPr>
        </p:nvSpPr>
        <p:spPr>
          <a:xfrm>
            <a:off x="800707" y="1726963"/>
            <a:ext cx="3827853" cy="1332573"/>
          </a:xfrm>
          <a:prstGeom prst="rect">
            <a:avLst/>
          </a:prstGeom>
        </p:spPr>
        <p:txBody>
          <a:bodyPr spcFirstLastPara="1" wrap="square" lIns="91425" tIns="91425" rIns="91425" bIns="91425" anchor="t" anchorCtr="0">
            <a:noAutofit/>
          </a:bodyPr>
          <a:lstStyle/>
          <a:p>
            <a:pPr marL="171450" lvl="0" indent="-171450" rtl="0">
              <a:spcBef>
                <a:spcPts val="0"/>
              </a:spcBef>
              <a:spcAft>
                <a:spcPts val="600"/>
              </a:spcAft>
              <a:buClr>
                <a:srgbClr val="00B050"/>
              </a:buClr>
              <a:buFont typeface="Wingdings" panose="05000000000000000000" pitchFamily="2" charset="2"/>
              <a:buChar char="ü"/>
            </a:pPr>
            <a:r>
              <a:rPr lang="en-US" sz="1100" dirty="0">
                <a:latin typeface="Times New Roman" panose="02020603050405020304" pitchFamily="18" charset="0"/>
                <a:cs typeface="Times New Roman" panose="02020603050405020304" pitchFamily="18" charset="0"/>
              </a:rPr>
              <a:t>Scaling does not require extra physical hardware, RAM, or processing power upgrades.</a:t>
            </a:r>
          </a:p>
          <a:p>
            <a:pPr marL="171450" lvl="0" indent="-171450" rtl="0">
              <a:spcBef>
                <a:spcPts val="0"/>
              </a:spcBef>
              <a:spcAft>
                <a:spcPts val="600"/>
              </a:spcAft>
              <a:buClr>
                <a:srgbClr val="00B050"/>
              </a:buClr>
              <a:buFont typeface="Wingdings" panose="05000000000000000000" pitchFamily="2" charset="2"/>
              <a:buChar char="ü"/>
            </a:pPr>
            <a:r>
              <a:rPr lang="en-US" sz="1100" dirty="0">
                <a:latin typeface="Times New Roman" panose="02020603050405020304" pitchFamily="18" charset="0"/>
                <a:cs typeface="Times New Roman" panose="02020603050405020304" pitchFamily="18" charset="0"/>
              </a:rPr>
              <a:t>Virtual functions hosted on cloud servers eliminate the need for on-site equipment upgrades.</a:t>
            </a:r>
          </a:p>
          <a:p>
            <a:pPr marL="171450" lvl="0" indent="-171450" rtl="0">
              <a:spcBef>
                <a:spcPts val="0"/>
              </a:spcBef>
              <a:spcAft>
                <a:spcPts val="0"/>
              </a:spcAft>
              <a:buClr>
                <a:srgbClr val="00B050"/>
              </a:buClr>
              <a:buFont typeface="Wingdings" panose="05000000000000000000" pitchFamily="2" charset="2"/>
              <a:buChar char="ü"/>
            </a:pPr>
            <a:r>
              <a:rPr lang="en-US" sz="1100" dirty="0">
                <a:latin typeface="Times New Roman" panose="02020603050405020304" pitchFamily="18" charset="0"/>
                <a:cs typeface="Times New Roman" panose="02020603050405020304" pitchFamily="18" charset="0"/>
              </a:rPr>
              <a:t>Expanding organizations can easily deploy security tools as infrastructure grows, supporting operational scalability.</a:t>
            </a: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513" name="Google Shape;2513;p42"/>
          <p:cNvSpPr txBox="1">
            <a:spLocks noGrp="1"/>
          </p:cNvSpPr>
          <p:nvPr>
            <p:ph type="subTitle" idx="3"/>
          </p:nvPr>
        </p:nvSpPr>
        <p:spPr>
          <a:xfrm>
            <a:off x="4715485" y="1726963"/>
            <a:ext cx="3827849" cy="1245752"/>
          </a:xfrm>
          <a:prstGeom prst="rect">
            <a:avLst/>
          </a:prstGeom>
        </p:spPr>
        <p:txBody>
          <a:bodyPr spcFirstLastPara="1" wrap="square" lIns="91425" tIns="91425" rIns="91425" bIns="91425" anchor="t" anchorCtr="0">
            <a:noAutofit/>
          </a:bodyPr>
          <a:lstStyle/>
          <a:p>
            <a:pPr marL="171450" lvl="0" indent="-171450" algn="l" rtl="0">
              <a:spcBef>
                <a:spcPts val="0"/>
              </a:spcBef>
              <a:spcAft>
                <a:spcPts val="600"/>
              </a:spcAft>
              <a:buClr>
                <a:srgbClr val="00B050"/>
              </a:buClr>
              <a:buFont typeface="Wingdings" panose="05000000000000000000" pitchFamily="2" charset="2"/>
              <a:buChar char="ü"/>
            </a:pPr>
            <a:r>
              <a:rPr lang="en" sz="1100" dirty="0">
                <a:latin typeface="Times New Roman" panose="02020603050405020304" pitchFamily="18" charset="0"/>
                <a:cs typeface="Times New Roman" panose="02020603050405020304" pitchFamily="18" charset="0"/>
              </a:rPr>
              <a:t>Centralization of decision-making process </a:t>
            </a:r>
            <a:r>
              <a:rPr lang="en" sz="1100" dirty="0">
                <a:solidFill>
                  <a:schemeClr val="accent1">
                    <a:lumMod val="75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 sz="1100" dirty="0">
                <a:latin typeface="Times New Roman" panose="02020603050405020304" pitchFamily="18" charset="0"/>
                <a:cs typeface="Times New Roman" panose="02020603050405020304" pitchFamily="18" charset="0"/>
                <a:sym typeface="Wingdings" panose="05000000000000000000" pitchFamily="2" charset="2"/>
              </a:rPr>
              <a:t> Leads to better role tasking &amp; coordination</a:t>
            </a:r>
          </a:p>
          <a:p>
            <a:pPr marL="171450" lvl="0" indent="-171450" algn="l" rtl="0">
              <a:spcBef>
                <a:spcPts val="0"/>
              </a:spcBef>
              <a:spcAft>
                <a:spcPts val="600"/>
              </a:spcAft>
              <a:buClr>
                <a:srgbClr val="00B050"/>
              </a:buClr>
              <a:buFont typeface="Wingdings" panose="05000000000000000000" pitchFamily="2" charset="2"/>
              <a:buChar char="ü"/>
            </a:pPr>
            <a:r>
              <a:rPr lang="en" sz="1100" dirty="0">
                <a:latin typeface="Times New Roman" panose="02020603050405020304" pitchFamily="18" charset="0"/>
                <a:cs typeface="Times New Roman" panose="02020603050405020304" pitchFamily="18" charset="0"/>
                <a:sym typeface="Wingdings" panose="05000000000000000000" pitchFamily="2" charset="2"/>
              </a:rPr>
              <a:t>Control of the overall network &amp; constant feedback from swiching devices &amp; controller </a:t>
            </a:r>
          </a:p>
          <a:p>
            <a:pPr marL="171450" lvl="0" indent="-171450" algn="l" rtl="0">
              <a:spcBef>
                <a:spcPts val="0"/>
              </a:spcBef>
              <a:spcAft>
                <a:spcPts val="0"/>
              </a:spcAft>
              <a:buClr>
                <a:srgbClr val="00B050"/>
              </a:buClr>
              <a:buFont typeface="Wingdings" panose="05000000000000000000" pitchFamily="2" charset="2"/>
              <a:buChar char="ü"/>
            </a:pPr>
            <a:r>
              <a:rPr lang="en" sz="1100" dirty="0">
                <a:latin typeface="Times New Roman" panose="02020603050405020304" pitchFamily="18" charset="0"/>
                <a:cs typeface="Times New Roman" panose="02020603050405020304" pitchFamily="18" charset="0"/>
                <a:sym typeface="Wingdings" panose="05000000000000000000" pitchFamily="2" charset="2"/>
              </a:rPr>
              <a:t>Less prone to conflicting issues with rules and existing policies</a:t>
            </a:r>
            <a:endParaRPr sz="1100" dirty="0">
              <a:latin typeface="Times New Roman" panose="02020603050405020304" pitchFamily="18" charset="0"/>
              <a:cs typeface="Times New Roman" panose="02020603050405020304" pitchFamily="18" charset="0"/>
            </a:endParaRPr>
          </a:p>
        </p:txBody>
      </p:sp>
      <p:sp>
        <p:nvSpPr>
          <p:cNvPr id="2514" name="Google Shape;2514;p42"/>
          <p:cNvSpPr txBox="1">
            <a:spLocks noGrp="1"/>
          </p:cNvSpPr>
          <p:nvPr>
            <p:ph type="subTitle" idx="4"/>
          </p:nvPr>
        </p:nvSpPr>
        <p:spPr>
          <a:xfrm>
            <a:off x="800706" y="3807489"/>
            <a:ext cx="3827849" cy="1043938"/>
          </a:xfrm>
          <a:prstGeom prst="rect">
            <a:avLst/>
          </a:prstGeom>
        </p:spPr>
        <p:txBody>
          <a:bodyPr spcFirstLastPara="1" wrap="square" lIns="91425" tIns="91425" rIns="91425" bIns="91425" anchor="t" anchorCtr="0">
            <a:noAutofit/>
          </a:bodyPr>
          <a:lstStyle/>
          <a:p>
            <a:pPr marL="171450" lvl="0" indent="-171450" algn="l" rtl="0">
              <a:spcBef>
                <a:spcPts val="0"/>
              </a:spcBef>
              <a:spcAft>
                <a:spcPts val="600"/>
              </a:spcAft>
              <a:buClr>
                <a:srgbClr val="00B050"/>
              </a:buClr>
              <a:buFont typeface="Wingdings" panose="05000000000000000000" pitchFamily="2" charset="2"/>
              <a:buChar char="ü"/>
            </a:pPr>
            <a:r>
              <a:rPr lang="en-US" sz="1100" dirty="0">
                <a:latin typeface="Times New Roman" panose="02020603050405020304" pitchFamily="18" charset="0"/>
                <a:ea typeface="Calibri" panose="020F0502020204030204" pitchFamily="34" charset="0"/>
              </a:rPr>
              <a:t>I</a:t>
            </a:r>
            <a:r>
              <a:rPr lang="en-US" sz="1100" dirty="0">
                <a:effectLst/>
                <a:latin typeface="Times New Roman" panose="02020603050405020304" pitchFamily="18" charset="0"/>
                <a:ea typeface="Calibri" panose="020F0502020204030204" pitchFamily="34" charset="0"/>
              </a:rPr>
              <a:t>mplementation of SDN </a:t>
            </a:r>
            <a:r>
              <a:rPr lang="en-US" sz="1100" b="1" dirty="0">
                <a:solidFill>
                  <a:schemeClr val="accent1">
                    <a:lumMod val="75000"/>
                  </a:schemeClr>
                </a:solidFill>
                <a:effectLst/>
                <a:latin typeface="Times New Roman" panose="02020603050405020304" pitchFamily="18" charset="0"/>
                <a:ea typeface="Calibri" panose="020F0502020204030204" pitchFamily="34" charset="0"/>
                <a:sym typeface="Wingdings" panose="05000000000000000000" pitchFamily="2" charset="2"/>
              </a:rPr>
              <a:t> </a:t>
            </a:r>
            <a:r>
              <a:rPr lang="en-US" sz="1100" dirty="0">
                <a:effectLst/>
                <a:latin typeface="Times New Roman" panose="02020603050405020304" pitchFamily="18" charset="0"/>
                <a:ea typeface="Calibri" panose="020F0502020204030204" pitchFamily="34" charset="0"/>
              </a:rPr>
              <a:t>Unification of the control plane across various network devices. </a:t>
            </a:r>
          </a:p>
          <a:p>
            <a:pPr marL="171450" lvl="0" indent="-171450" algn="l" rtl="0">
              <a:spcBef>
                <a:spcPts val="0"/>
              </a:spcBef>
              <a:spcAft>
                <a:spcPts val="0"/>
              </a:spcAft>
              <a:buClr>
                <a:srgbClr val="00B05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This unification enables the configuration of these devices from a single, centralized point, allowing for automated control via software.</a:t>
            </a:r>
            <a:endParaRPr sz="900" dirty="0">
              <a:latin typeface="Times New Roman" panose="02020603050405020304" pitchFamily="18" charset="0"/>
              <a:cs typeface="Times New Roman" panose="02020603050405020304" pitchFamily="18" charset="0"/>
            </a:endParaRPr>
          </a:p>
        </p:txBody>
      </p:sp>
      <p:sp>
        <p:nvSpPr>
          <p:cNvPr id="2515" name="Google Shape;2515;p42"/>
          <p:cNvSpPr txBox="1">
            <a:spLocks noGrp="1"/>
          </p:cNvSpPr>
          <p:nvPr>
            <p:ph type="subTitle" idx="5"/>
          </p:nvPr>
        </p:nvSpPr>
        <p:spPr>
          <a:xfrm>
            <a:off x="4715483" y="3817906"/>
            <a:ext cx="3282180" cy="1148022"/>
          </a:xfrm>
          <a:prstGeom prst="rect">
            <a:avLst/>
          </a:prstGeom>
        </p:spPr>
        <p:txBody>
          <a:bodyPr spcFirstLastPara="1" wrap="square" lIns="91425" tIns="91425" rIns="91425" bIns="91425" anchor="t" anchorCtr="0">
            <a:noAutofit/>
          </a:bodyPr>
          <a:lstStyle/>
          <a:p>
            <a:pPr marL="171450" lvl="0" indent="-171450" algn="l" rtl="0">
              <a:spcBef>
                <a:spcPts val="0"/>
              </a:spcBef>
              <a:spcAft>
                <a:spcPts val="600"/>
              </a:spcAft>
              <a:buClr>
                <a:srgbClr val="00B05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Abstraction of control plane from data plane, programmability of control plane</a:t>
            </a:r>
          </a:p>
          <a:p>
            <a:pPr marL="171450" lvl="0" indent="-171450" algn="l" rtl="0">
              <a:spcBef>
                <a:spcPts val="0"/>
              </a:spcBef>
              <a:spcAft>
                <a:spcPts val="600"/>
              </a:spcAft>
              <a:buClr>
                <a:srgbClr val="00B05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Dynamic Global Control – Cross Layer Information</a:t>
            </a:r>
            <a:endParaRPr lang="en-US" sz="1100" dirty="0">
              <a:latin typeface="Times New Roman" panose="02020603050405020304" pitchFamily="18" charset="0"/>
              <a:ea typeface="Calibri" panose="020F0502020204030204" pitchFamily="34" charset="0"/>
            </a:endParaRPr>
          </a:p>
          <a:p>
            <a:pPr marL="171450" lvl="0" indent="-171450" algn="l" rtl="0">
              <a:spcBef>
                <a:spcPts val="0"/>
              </a:spcBef>
              <a:spcAft>
                <a:spcPts val="0"/>
              </a:spcAft>
              <a:buClr>
                <a:srgbClr val="00B050"/>
              </a:buClr>
              <a:buFont typeface="Wingdings" panose="05000000000000000000" pitchFamily="2" charset="2"/>
              <a:buChar char="ü"/>
            </a:pPr>
            <a:r>
              <a:rPr lang="en-US" sz="1100" dirty="0">
                <a:effectLst/>
                <a:latin typeface="Times New Roman" panose="02020603050405020304" pitchFamily="18" charset="0"/>
                <a:ea typeface="Calibri" panose="020F0502020204030204" pitchFamily="34" charset="0"/>
              </a:rPr>
              <a:t>Centralized control which enables facilitated configuration via automation mechanisms</a:t>
            </a:r>
            <a:endParaRPr sz="900" dirty="0">
              <a:latin typeface="Times New Roman" panose="02020603050405020304" pitchFamily="18" charset="0"/>
              <a:cs typeface="Times New Roman" panose="02020603050405020304" pitchFamily="18" charset="0"/>
            </a:endParaRPr>
          </a:p>
        </p:txBody>
      </p:sp>
      <p:sp>
        <p:nvSpPr>
          <p:cNvPr id="2516" name="Google Shape;2516;p42"/>
          <p:cNvSpPr txBox="1">
            <a:spLocks noGrp="1"/>
          </p:cNvSpPr>
          <p:nvPr>
            <p:ph type="subTitle" idx="6"/>
          </p:nvPr>
        </p:nvSpPr>
        <p:spPr>
          <a:xfrm>
            <a:off x="960260" y="3245206"/>
            <a:ext cx="3477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u="sng" dirty="0">
                <a:solidFill>
                  <a:schemeClr val="accent1">
                    <a:lumMod val="50000"/>
                  </a:schemeClr>
                </a:solidFill>
                <a:latin typeface="Times New Roman" panose="02020603050405020304" pitchFamily="18" charset="0"/>
                <a:cs typeface="Times New Roman" panose="02020603050405020304" pitchFamily="18" charset="0"/>
              </a:rPr>
              <a:t>Facilitated Configuration</a:t>
            </a:r>
            <a:endParaRPr sz="2000" u="sng"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517" name="Google Shape;2517;p42"/>
          <p:cNvSpPr txBox="1">
            <a:spLocks noGrp="1"/>
          </p:cNvSpPr>
          <p:nvPr>
            <p:ph type="subTitle" idx="7"/>
          </p:nvPr>
        </p:nvSpPr>
        <p:spPr>
          <a:xfrm>
            <a:off x="4749300" y="1154263"/>
            <a:ext cx="3477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u="sng" dirty="0">
                <a:solidFill>
                  <a:schemeClr val="accent1">
                    <a:lumMod val="50000"/>
                  </a:schemeClr>
                </a:solidFill>
                <a:latin typeface="Times New Roman" panose="02020603050405020304" pitchFamily="18" charset="0"/>
                <a:cs typeface="Times New Roman" panose="02020603050405020304" pitchFamily="18" charset="0"/>
              </a:rPr>
              <a:t>Improved Performance</a:t>
            </a:r>
            <a:endParaRPr sz="2000" u="sng"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518" name="Google Shape;2518;p42"/>
          <p:cNvSpPr txBox="1">
            <a:spLocks noGrp="1"/>
          </p:cNvSpPr>
          <p:nvPr>
            <p:ph type="subTitle" idx="8"/>
          </p:nvPr>
        </p:nvSpPr>
        <p:spPr>
          <a:xfrm>
            <a:off x="4890459" y="3245206"/>
            <a:ext cx="3477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u="sng" dirty="0">
                <a:solidFill>
                  <a:schemeClr val="accent1">
                    <a:lumMod val="50000"/>
                  </a:schemeClr>
                </a:solidFill>
                <a:latin typeface="Times New Roman" panose="02020603050405020304" pitchFamily="18" charset="0"/>
                <a:cs typeface="Times New Roman" panose="02020603050405020304" pitchFamily="18" charset="0"/>
              </a:rPr>
              <a:t>Networking Design</a:t>
            </a:r>
            <a:endParaRPr sz="2000" u="sng"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2519" name="Google Shape;2519;p42"/>
          <p:cNvCxnSpPr>
            <a:cxnSpLocks/>
          </p:cNvCxnSpPr>
          <p:nvPr/>
        </p:nvCxnSpPr>
        <p:spPr>
          <a:xfrm>
            <a:off x="757246" y="2017007"/>
            <a:ext cx="0" cy="3126493"/>
          </a:xfrm>
          <a:prstGeom prst="straightConnector1">
            <a:avLst/>
          </a:prstGeom>
          <a:noFill/>
          <a:ln w="9525" cap="flat" cmpd="sng">
            <a:solidFill>
              <a:schemeClr val="dk1"/>
            </a:solidFill>
            <a:prstDash val="solid"/>
            <a:round/>
            <a:headEnd type="none" w="med" len="med"/>
            <a:tailEnd type="none" w="med" len="med"/>
          </a:ln>
        </p:spPr>
      </p:cxnSp>
      <p:cxnSp>
        <p:nvCxnSpPr>
          <p:cNvPr id="2520" name="Google Shape;2520;p42"/>
          <p:cNvCxnSpPr>
            <a:cxnSpLocks/>
          </p:cNvCxnSpPr>
          <p:nvPr/>
        </p:nvCxnSpPr>
        <p:spPr>
          <a:xfrm>
            <a:off x="4672021" y="2017007"/>
            <a:ext cx="0" cy="3126493"/>
          </a:xfrm>
          <a:prstGeom prst="straightConnector1">
            <a:avLst/>
          </a:prstGeom>
          <a:noFill/>
          <a:ln w="9525" cap="flat" cmpd="sng">
            <a:solidFill>
              <a:schemeClr val="dk1"/>
            </a:solidFill>
            <a:prstDash val="solid"/>
            <a:round/>
            <a:headEnd type="none" w="med" len="med"/>
            <a:tailEnd type="none" w="med" len="med"/>
          </a:ln>
        </p:spPr>
      </p:cxnSp>
      <p:sp>
        <p:nvSpPr>
          <p:cNvPr id="4" name="Google Shape;2380;p40">
            <a:extLst>
              <a:ext uri="{FF2B5EF4-FFF2-40B4-BE49-F238E27FC236}">
                <a16:creationId xmlns:a16="http://schemas.microsoft.com/office/drawing/2014/main" id="{00A72DDB-C02E-D18E-5371-A12DC24673C0}"/>
              </a:ext>
            </a:extLst>
          </p:cNvPr>
          <p:cNvSpPr txBox="1">
            <a:spLocks noGrp="1"/>
          </p:cNvSpPr>
          <p:nvPr>
            <p:ph type="title"/>
          </p:nvPr>
        </p:nvSpPr>
        <p:spPr>
          <a:xfrm>
            <a:off x="720000" y="283120"/>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u="dbl" dirty="0">
                <a:latin typeface="Times New Roman" panose="02020603050405020304" pitchFamily="18" charset="0"/>
                <a:cs typeface="Times New Roman" panose="02020603050405020304" pitchFamily="18" charset="0"/>
              </a:rPr>
              <a:t>Software-Defined Networks - Benefits</a:t>
            </a:r>
            <a:endParaRPr sz="2400" u="dbl"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2" presetClass="entr" presetSubtype="4" fill="hold" nodeType="afterEffect">
                                  <p:stCondLst>
                                    <p:cond delay="0"/>
                                  </p:stCondLst>
                                  <p:childTnLst>
                                    <p:set>
                                      <p:cBhvr>
                                        <p:cTn id="12" dur="1" fill="hold">
                                          <p:stCondLst>
                                            <p:cond delay="0"/>
                                          </p:stCondLst>
                                        </p:cTn>
                                        <p:tgtEl>
                                          <p:spTgt spid="2520"/>
                                        </p:tgtEl>
                                        <p:attrNameLst>
                                          <p:attrName>style.visibility</p:attrName>
                                        </p:attrNameLst>
                                      </p:cBhvr>
                                      <p:to>
                                        <p:strVal val="visible"/>
                                      </p:to>
                                    </p:set>
                                    <p:anim calcmode="lin" valueType="num">
                                      <p:cBhvr additive="base">
                                        <p:cTn id="13" dur="500"/>
                                        <p:tgtEl>
                                          <p:spTgt spid="2520"/>
                                        </p:tgtEl>
                                        <p:attrNameLst>
                                          <p:attrName>ppt_y</p:attrName>
                                        </p:attrNameLst>
                                      </p:cBhvr>
                                      <p:tavLst>
                                        <p:tav tm="0">
                                          <p:val>
                                            <p:strVal val="#ppt_y+#ppt_h*1.125000"/>
                                          </p:val>
                                        </p:tav>
                                        <p:tav tm="100000">
                                          <p:val>
                                            <p:strVal val="#ppt_y"/>
                                          </p:val>
                                        </p:tav>
                                      </p:tavLst>
                                    </p:anim>
                                    <p:animEffect transition="in" filter="wipe(up)">
                                      <p:cBhvr>
                                        <p:cTn id="14" dur="500"/>
                                        <p:tgtEl>
                                          <p:spTgt spid="2520"/>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514">
                                            <p:txEl>
                                              <p:pRg st="0" end="0"/>
                                            </p:txEl>
                                          </p:spTgt>
                                        </p:tgtEl>
                                        <p:attrNameLst>
                                          <p:attrName>style.visibility</p:attrName>
                                        </p:attrNameLst>
                                      </p:cBhvr>
                                      <p:to>
                                        <p:strVal val="visible"/>
                                      </p:to>
                                    </p:set>
                                    <p:anim calcmode="lin" valueType="num">
                                      <p:cBhvr additive="base">
                                        <p:cTn id="17" dur="500"/>
                                        <p:tgtEl>
                                          <p:spTgt spid="2514">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514">
                                            <p:txEl>
                                              <p:pRg st="0" end="0"/>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2514">
                                            <p:txEl>
                                              <p:pRg st="1" end="1"/>
                                            </p:txEl>
                                          </p:spTgt>
                                        </p:tgtEl>
                                        <p:attrNameLst>
                                          <p:attrName>style.visibility</p:attrName>
                                        </p:attrNameLst>
                                      </p:cBhvr>
                                      <p:to>
                                        <p:strVal val="visible"/>
                                      </p:to>
                                    </p:set>
                                    <p:anim calcmode="lin" valueType="num">
                                      <p:cBhvr additive="base">
                                        <p:cTn id="21" dur="500"/>
                                        <p:tgtEl>
                                          <p:spTgt spid="2514">
                                            <p:txEl>
                                              <p:pRg st="1" end="1"/>
                                            </p:txEl>
                                          </p:spTgt>
                                        </p:tgtEl>
                                        <p:attrNameLst>
                                          <p:attrName>ppt_y</p:attrName>
                                        </p:attrNameLst>
                                      </p:cBhvr>
                                      <p:tavLst>
                                        <p:tav tm="0">
                                          <p:val>
                                            <p:strVal val="#ppt_y+#ppt_h*1.125000"/>
                                          </p:val>
                                        </p:tav>
                                        <p:tav tm="100000">
                                          <p:val>
                                            <p:strVal val="#ppt_y"/>
                                          </p:val>
                                        </p:tav>
                                      </p:tavLst>
                                    </p:anim>
                                    <p:animEffect transition="in" filter="wipe(up)">
                                      <p:cBhvr>
                                        <p:cTn id="22" dur="500"/>
                                        <p:tgtEl>
                                          <p:spTgt spid="2514">
                                            <p:txEl>
                                              <p:pRg st="1" end="1"/>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2516">
                                            <p:txEl>
                                              <p:pRg st="0" end="0"/>
                                            </p:txEl>
                                          </p:spTgt>
                                        </p:tgtEl>
                                        <p:attrNameLst>
                                          <p:attrName>style.visibility</p:attrName>
                                        </p:attrNameLst>
                                      </p:cBhvr>
                                      <p:to>
                                        <p:strVal val="visible"/>
                                      </p:to>
                                    </p:set>
                                    <p:anim calcmode="lin" valueType="num">
                                      <p:cBhvr additive="base">
                                        <p:cTn id="25" dur="500"/>
                                        <p:tgtEl>
                                          <p:spTgt spid="2516">
                                            <p:txEl>
                                              <p:pRg st="0" end="0"/>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516">
                                            <p:txEl>
                                              <p:pRg st="0" end="0"/>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2512">
                                            <p:txEl>
                                              <p:pRg st="0" end="0"/>
                                            </p:txEl>
                                          </p:spTgt>
                                        </p:tgtEl>
                                        <p:attrNameLst>
                                          <p:attrName>style.visibility</p:attrName>
                                        </p:attrNameLst>
                                      </p:cBhvr>
                                      <p:to>
                                        <p:strVal val="visible"/>
                                      </p:to>
                                    </p:set>
                                    <p:anim calcmode="lin" valueType="num">
                                      <p:cBhvr additive="base">
                                        <p:cTn id="29" dur="500"/>
                                        <p:tgtEl>
                                          <p:spTgt spid="2512">
                                            <p:txEl>
                                              <p:pRg st="0" end="0"/>
                                            </p:txEl>
                                          </p:spTgt>
                                        </p:tgtEl>
                                        <p:attrNameLst>
                                          <p:attrName>ppt_y</p:attrName>
                                        </p:attrNameLst>
                                      </p:cBhvr>
                                      <p:tavLst>
                                        <p:tav tm="0">
                                          <p:val>
                                            <p:strVal val="#ppt_y+#ppt_h*1.125000"/>
                                          </p:val>
                                        </p:tav>
                                        <p:tav tm="100000">
                                          <p:val>
                                            <p:strVal val="#ppt_y"/>
                                          </p:val>
                                        </p:tav>
                                      </p:tavLst>
                                    </p:anim>
                                    <p:animEffect transition="in" filter="wipe(up)">
                                      <p:cBhvr>
                                        <p:cTn id="30" dur="500"/>
                                        <p:tgtEl>
                                          <p:spTgt spid="2512">
                                            <p:txEl>
                                              <p:pRg st="0" end="0"/>
                                            </p:txEl>
                                          </p:spTgt>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2512">
                                            <p:txEl>
                                              <p:pRg st="1" end="1"/>
                                            </p:txEl>
                                          </p:spTgt>
                                        </p:tgtEl>
                                        <p:attrNameLst>
                                          <p:attrName>style.visibility</p:attrName>
                                        </p:attrNameLst>
                                      </p:cBhvr>
                                      <p:to>
                                        <p:strVal val="visible"/>
                                      </p:to>
                                    </p:set>
                                    <p:anim calcmode="lin" valueType="num">
                                      <p:cBhvr additive="base">
                                        <p:cTn id="33" dur="500"/>
                                        <p:tgtEl>
                                          <p:spTgt spid="2512">
                                            <p:txEl>
                                              <p:pRg st="1" end="1"/>
                                            </p:txEl>
                                          </p:spTgt>
                                        </p:tgtEl>
                                        <p:attrNameLst>
                                          <p:attrName>ppt_y</p:attrName>
                                        </p:attrNameLst>
                                      </p:cBhvr>
                                      <p:tavLst>
                                        <p:tav tm="0">
                                          <p:val>
                                            <p:strVal val="#ppt_y+#ppt_h*1.125000"/>
                                          </p:val>
                                        </p:tav>
                                        <p:tav tm="100000">
                                          <p:val>
                                            <p:strVal val="#ppt_y"/>
                                          </p:val>
                                        </p:tav>
                                      </p:tavLst>
                                    </p:anim>
                                    <p:animEffect transition="in" filter="wipe(up)">
                                      <p:cBhvr>
                                        <p:cTn id="34" dur="500"/>
                                        <p:tgtEl>
                                          <p:spTgt spid="2512">
                                            <p:txEl>
                                              <p:pRg st="1" end="1"/>
                                            </p:tx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2512">
                                            <p:txEl>
                                              <p:pRg st="2" end="2"/>
                                            </p:txEl>
                                          </p:spTgt>
                                        </p:tgtEl>
                                        <p:attrNameLst>
                                          <p:attrName>style.visibility</p:attrName>
                                        </p:attrNameLst>
                                      </p:cBhvr>
                                      <p:to>
                                        <p:strVal val="visible"/>
                                      </p:to>
                                    </p:set>
                                    <p:anim calcmode="lin" valueType="num">
                                      <p:cBhvr additive="base">
                                        <p:cTn id="37" dur="500"/>
                                        <p:tgtEl>
                                          <p:spTgt spid="2512">
                                            <p:txEl>
                                              <p:pRg st="2" end="2"/>
                                            </p:txEl>
                                          </p:spTgt>
                                        </p:tgtEl>
                                        <p:attrNameLst>
                                          <p:attrName>ppt_y</p:attrName>
                                        </p:attrNameLst>
                                      </p:cBhvr>
                                      <p:tavLst>
                                        <p:tav tm="0">
                                          <p:val>
                                            <p:strVal val="#ppt_y+#ppt_h*1.125000"/>
                                          </p:val>
                                        </p:tav>
                                        <p:tav tm="100000">
                                          <p:val>
                                            <p:strVal val="#ppt_y"/>
                                          </p:val>
                                        </p:tav>
                                      </p:tavLst>
                                    </p:anim>
                                    <p:animEffect transition="in" filter="wipe(up)">
                                      <p:cBhvr>
                                        <p:cTn id="38" dur="500"/>
                                        <p:tgtEl>
                                          <p:spTgt spid="2512">
                                            <p:txEl>
                                              <p:pRg st="2" end="2"/>
                                            </p:tx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2511">
                                            <p:txEl>
                                              <p:pRg st="0" end="0"/>
                                            </p:txEl>
                                          </p:spTgt>
                                        </p:tgtEl>
                                        <p:attrNameLst>
                                          <p:attrName>style.visibility</p:attrName>
                                        </p:attrNameLst>
                                      </p:cBhvr>
                                      <p:to>
                                        <p:strVal val="visible"/>
                                      </p:to>
                                    </p:set>
                                    <p:anim calcmode="lin" valueType="num">
                                      <p:cBhvr additive="base">
                                        <p:cTn id="41" dur="500"/>
                                        <p:tgtEl>
                                          <p:spTgt spid="2511">
                                            <p:txEl>
                                              <p:pRg st="0" end="0"/>
                                            </p:txEl>
                                          </p:spTgt>
                                        </p:tgtEl>
                                        <p:attrNameLst>
                                          <p:attrName>ppt_y</p:attrName>
                                        </p:attrNameLst>
                                      </p:cBhvr>
                                      <p:tavLst>
                                        <p:tav tm="0">
                                          <p:val>
                                            <p:strVal val="#ppt_y+#ppt_h*1.125000"/>
                                          </p:val>
                                        </p:tav>
                                        <p:tav tm="100000">
                                          <p:val>
                                            <p:strVal val="#ppt_y"/>
                                          </p:val>
                                        </p:tav>
                                      </p:tavLst>
                                    </p:anim>
                                    <p:animEffect transition="in" filter="wipe(up)">
                                      <p:cBhvr>
                                        <p:cTn id="42" dur="500"/>
                                        <p:tgtEl>
                                          <p:spTgt spid="2511">
                                            <p:txEl>
                                              <p:pRg st="0" end="0"/>
                                            </p:tx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2517">
                                            <p:txEl>
                                              <p:pRg st="0" end="0"/>
                                            </p:txEl>
                                          </p:spTgt>
                                        </p:tgtEl>
                                        <p:attrNameLst>
                                          <p:attrName>style.visibility</p:attrName>
                                        </p:attrNameLst>
                                      </p:cBhvr>
                                      <p:to>
                                        <p:strVal val="visible"/>
                                      </p:to>
                                    </p:set>
                                    <p:anim calcmode="lin" valueType="num">
                                      <p:cBhvr additive="base">
                                        <p:cTn id="45" dur="500"/>
                                        <p:tgtEl>
                                          <p:spTgt spid="2517">
                                            <p:txEl>
                                              <p:pRg st="0" end="0"/>
                                            </p:txEl>
                                          </p:spTgt>
                                        </p:tgtEl>
                                        <p:attrNameLst>
                                          <p:attrName>ppt_y</p:attrName>
                                        </p:attrNameLst>
                                      </p:cBhvr>
                                      <p:tavLst>
                                        <p:tav tm="0">
                                          <p:val>
                                            <p:strVal val="#ppt_y+#ppt_h*1.125000"/>
                                          </p:val>
                                        </p:tav>
                                        <p:tav tm="100000">
                                          <p:val>
                                            <p:strVal val="#ppt_y"/>
                                          </p:val>
                                        </p:tav>
                                      </p:tavLst>
                                    </p:anim>
                                    <p:animEffect transition="in" filter="wipe(up)">
                                      <p:cBhvr>
                                        <p:cTn id="46" dur="500"/>
                                        <p:tgtEl>
                                          <p:spTgt spid="2517">
                                            <p:txEl>
                                              <p:pRg st="0" end="0"/>
                                            </p:txEl>
                                          </p:spTgt>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2513">
                                            <p:txEl>
                                              <p:pRg st="0" end="0"/>
                                            </p:txEl>
                                          </p:spTgt>
                                        </p:tgtEl>
                                        <p:attrNameLst>
                                          <p:attrName>style.visibility</p:attrName>
                                        </p:attrNameLst>
                                      </p:cBhvr>
                                      <p:to>
                                        <p:strVal val="visible"/>
                                      </p:to>
                                    </p:set>
                                    <p:anim calcmode="lin" valueType="num">
                                      <p:cBhvr additive="base">
                                        <p:cTn id="49" dur="500"/>
                                        <p:tgtEl>
                                          <p:spTgt spid="2513">
                                            <p:txEl>
                                              <p:pRg st="0" end="0"/>
                                            </p:txEl>
                                          </p:spTgt>
                                        </p:tgtEl>
                                        <p:attrNameLst>
                                          <p:attrName>ppt_y</p:attrName>
                                        </p:attrNameLst>
                                      </p:cBhvr>
                                      <p:tavLst>
                                        <p:tav tm="0">
                                          <p:val>
                                            <p:strVal val="#ppt_y+#ppt_h*1.125000"/>
                                          </p:val>
                                        </p:tav>
                                        <p:tav tm="100000">
                                          <p:val>
                                            <p:strVal val="#ppt_y"/>
                                          </p:val>
                                        </p:tav>
                                      </p:tavLst>
                                    </p:anim>
                                    <p:animEffect transition="in" filter="wipe(up)">
                                      <p:cBhvr>
                                        <p:cTn id="50" dur="500"/>
                                        <p:tgtEl>
                                          <p:spTgt spid="2513">
                                            <p:txEl>
                                              <p:pRg st="0" end="0"/>
                                            </p:txEl>
                                          </p:spTgt>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2513">
                                            <p:txEl>
                                              <p:pRg st="1" end="1"/>
                                            </p:txEl>
                                          </p:spTgt>
                                        </p:tgtEl>
                                        <p:attrNameLst>
                                          <p:attrName>style.visibility</p:attrName>
                                        </p:attrNameLst>
                                      </p:cBhvr>
                                      <p:to>
                                        <p:strVal val="visible"/>
                                      </p:to>
                                    </p:set>
                                    <p:anim calcmode="lin" valueType="num">
                                      <p:cBhvr additive="base">
                                        <p:cTn id="53" dur="500"/>
                                        <p:tgtEl>
                                          <p:spTgt spid="2513">
                                            <p:txEl>
                                              <p:pRg st="1" end="1"/>
                                            </p:txEl>
                                          </p:spTgt>
                                        </p:tgtEl>
                                        <p:attrNameLst>
                                          <p:attrName>ppt_y</p:attrName>
                                        </p:attrNameLst>
                                      </p:cBhvr>
                                      <p:tavLst>
                                        <p:tav tm="0">
                                          <p:val>
                                            <p:strVal val="#ppt_y+#ppt_h*1.125000"/>
                                          </p:val>
                                        </p:tav>
                                        <p:tav tm="100000">
                                          <p:val>
                                            <p:strVal val="#ppt_y"/>
                                          </p:val>
                                        </p:tav>
                                      </p:tavLst>
                                    </p:anim>
                                    <p:animEffect transition="in" filter="wipe(up)">
                                      <p:cBhvr>
                                        <p:cTn id="54" dur="500"/>
                                        <p:tgtEl>
                                          <p:spTgt spid="2513">
                                            <p:txEl>
                                              <p:pRg st="1" end="1"/>
                                            </p:txEl>
                                          </p:spTgt>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513">
                                            <p:txEl>
                                              <p:pRg st="2" end="2"/>
                                            </p:txEl>
                                          </p:spTgt>
                                        </p:tgtEl>
                                        <p:attrNameLst>
                                          <p:attrName>style.visibility</p:attrName>
                                        </p:attrNameLst>
                                      </p:cBhvr>
                                      <p:to>
                                        <p:strVal val="visible"/>
                                      </p:to>
                                    </p:set>
                                    <p:anim calcmode="lin" valueType="num">
                                      <p:cBhvr additive="base">
                                        <p:cTn id="57" dur="500"/>
                                        <p:tgtEl>
                                          <p:spTgt spid="2513">
                                            <p:txEl>
                                              <p:pRg st="2" end="2"/>
                                            </p:txEl>
                                          </p:spTgt>
                                        </p:tgtEl>
                                        <p:attrNameLst>
                                          <p:attrName>ppt_y</p:attrName>
                                        </p:attrNameLst>
                                      </p:cBhvr>
                                      <p:tavLst>
                                        <p:tav tm="0">
                                          <p:val>
                                            <p:strVal val="#ppt_y+#ppt_h*1.125000"/>
                                          </p:val>
                                        </p:tav>
                                        <p:tav tm="100000">
                                          <p:val>
                                            <p:strVal val="#ppt_y"/>
                                          </p:val>
                                        </p:tav>
                                      </p:tavLst>
                                    </p:anim>
                                    <p:animEffect transition="in" filter="wipe(up)">
                                      <p:cBhvr>
                                        <p:cTn id="58" dur="500"/>
                                        <p:tgtEl>
                                          <p:spTgt spid="2513">
                                            <p:txEl>
                                              <p:pRg st="2" end="2"/>
                                            </p:txEl>
                                          </p:spTgt>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2518">
                                            <p:txEl>
                                              <p:pRg st="0" end="0"/>
                                            </p:txEl>
                                          </p:spTgt>
                                        </p:tgtEl>
                                        <p:attrNameLst>
                                          <p:attrName>style.visibility</p:attrName>
                                        </p:attrNameLst>
                                      </p:cBhvr>
                                      <p:to>
                                        <p:strVal val="visible"/>
                                      </p:to>
                                    </p:set>
                                    <p:anim calcmode="lin" valueType="num">
                                      <p:cBhvr additive="base">
                                        <p:cTn id="61" dur="500"/>
                                        <p:tgtEl>
                                          <p:spTgt spid="2518">
                                            <p:txEl>
                                              <p:pRg st="0" end="0"/>
                                            </p:txEl>
                                          </p:spTgt>
                                        </p:tgtEl>
                                        <p:attrNameLst>
                                          <p:attrName>ppt_y</p:attrName>
                                        </p:attrNameLst>
                                      </p:cBhvr>
                                      <p:tavLst>
                                        <p:tav tm="0">
                                          <p:val>
                                            <p:strVal val="#ppt_y+#ppt_h*1.125000"/>
                                          </p:val>
                                        </p:tav>
                                        <p:tav tm="100000">
                                          <p:val>
                                            <p:strVal val="#ppt_y"/>
                                          </p:val>
                                        </p:tav>
                                      </p:tavLst>
                                    </p:anim>
                                    <p:animEffect transition="in" filter="wipe(up)">
                                      <p:cBhvr>
                                        <p:cTn id="62" dur="500"/>
                                        <p:tgtEl>
                                          <p:spTgt spid="2518">
                                            <p:txEl>
                                              <p:pRg st="0" end="0"/>
                                            </p:tx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2515">
                                            <p:txEl>
                                              <p:pRg st="0" end="0"/>
                                            </p:txEl>
                                          </p:spTgt>
                                        </p:tgtEl>
                                        <p:attrNameLst>
                                          <p:attrName>style.visibility</p:attrName>
                                        </p:attrNameLst>
                                      </p:cBhvr>
                                      <p:to>
                                        <p:strVal val="visible"/>
                                      </p:to>
                                    </p:set>
                                    <p:anim calcmode="lin" valueType="num">
                                      <p:cBhvr additive="base">
                                        <p:cTn id="65" dur="500"/>
                                        <p:tgtEl>
                                          <p:spTgt spid="2515">
                                            <p:txEl>
                                              <p:pRg st="0" end="0"/>
                                            </p:txEl>
                                          </p:spTgt>
                                        </p:tgtEl>
                                        <p:attrNameLst>
                                          <p:attrName>ppt_y</p:attrName>
                                        </p:attrNameLst>
                                      </p:cBhvr>
                                      <p:tavLst>
                                        <p:tav tm="0">
                                          <p:val>
                                            <p:strVal val="#ppt_y+#ppt_h*1.125000"/>
                                          </p:val>
                                        </p:tav>
                                        <p:tav tm="100000">
                                          <p:val>
                                            <p:strVal val="#ppt_y"/>
                                          </p:val>
                                        </p:tav>
                                      </p:tavLst>
                                    </p:anim>
                                    <p:animEffect transition="in" filter="wipe(up)">
                                      <p:cBhvr>
                                        <p:cTn id="66" dur="500"/>
                                        <p:tgtEl>
                                          <p:spTgt spid="2515">
                                            <p:txEl>
                                              <p:pRg st="0" end="0"/>
                                            </p:tx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2515">
                                            <p:txEl>
                                              <p:pRg st="1" end="1"/>
                                            </p:txEl>
                                          </p:spTgt>
                                        </p:tgtEl>
                                        <p:attrNameLst>
                                          <p:attrName>style.visibility</p:attrName>
                                        </p:attrNameLst>
                                      </p:cBhvr>
                                      <p:to>
                                        <p:strVal val="visible"/>
                                      </p:to>
                                    </p:set>
                                    <p:anim calcmode="lin" valueType="num">
                                      <p:cBhvr additive="base">
                                        <p:cTn id="69" dur="500"/>
                                        <p:tgtEl>
                                          <p:spTgt spid="2515">
                                            <p:txEl>
                                              <p:pRg st="1" end="1"/>
                                            </p:txEl>
                                          </p:spTgt>
                                        </p:tgtEl>
                                        <p:attrNameLst>
                                          <p:attrName>ppt_y</p:attrName>
                                        </p:attrNameLst>
                                      </p:cBhvr>
                                      <p:tavLst>
                                        <p:tav tm="0">
                                          <p:val>
                                            <p:strVal val="#ppt_y+#ppt_h*1.125000"/>
                                          </p:val>
                                        </p:tav>
                                        <p:tav tm="100000">
                                          <p:val>
                                            <p:strVal val="#ppt_y"/>
                                          </p:val>
                                        </p:tav>
                                      </p:tavLst>
                                    </p:anim>
                                    <p:animEffect transition="in" filter="wipe(up)">
                                      <p:cBhvr>
                                        <p:cTn id="70" dur="500"/>
                                        <p:tgtEl>
                                          <p:spTgt spid="2515">
                                            <p:txEl>
                                              <p:pRg st="1" end="1"/>
                                            </p:txEl>
                                          </p:spTgt>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2515">
                                            <p:txEl>
                                              <p:pRg st="2" end="2"/>
                                            </p:txEl>
                                          </p:spTgt>
                                        </p:tgtEl>
                                        <p:attrNameLst>
                                          <p:attrName>style.visibility</p:attrName>
                                        </p:attrNameLst>
                                      </p:cBhvr>
                                      <p:to>
                                        <p:strVal val="visible"/>
                                      </p:to>
                                    </p:set>
                                    <p:anim calcmode="lin" valueType="num">
                                      <p:cBhvr additive="base">
                                        <p:cTn id="73" dur="500"/>
                                        <p:tgtEl>
                                          <p:spTgt spid="2515">
                                            <p:txEl>
                                              <p:pRg st="2" end="2"/>
                                            </p:txEl>
                                          </p:spTgt>
                                        </p:tgtEl>
                                        <p:attrNameLst>
                                          <p:attrName>ppt_y</p:attrName>
                                        </p:attrNameLst>
                                      </p:cBhvr>
                                      <p:tavLst>
                                        <p:tav tm="0">
                                          <p:val>
                                            <p:strVal val="#ppt_y+#ppt_h*1.125000"/>
                                          </p:val>
                                        </p:tav>
                                        <p:tav tm="100000">
                                          <p:val>
                                            <p:strVal val="#ppt_y"/>
                                          </p:val>
                                        </p:tav>
                                      </p:tavLst>
                                    </p:anim>
                                    <p:animEffect transition="in" filter="wipe(up)">
                                      <p:cBhvr>
                                        <p:cTn id="74" dur="500"/>
                                        <p:tgtEl>
                                          <p:spTgt spid="2515">
                                            <p:txEl>
                                              <p:pRg st="2" end="2"/>
                                            </p:txEl>
                                          </p:spTgt>
                                        </p:tgtEl>
                                      </p:cBhvr>
                                    </p:animEffect>
                                  </p:childTnLst>
                                </p:cTn>
                              </p:par>
                              <p:par>
                                <p:cTn id="75" presetID="12" presetClass="entr" presetSubtype="4" fill="hold" nodeType="withEffect">
                                  <p:stCondLst>
                                    <p:cond delay="0"/>
                                  </p:stCondLst>
                                  <p:childTnLst>
                                    <p:set>
                                      <p:cBhvr>
                                        <p:cTn id="76" dur="1" fill="hold">
                                          <p:stCondLst>
                                            <p:cond delay="0"/>
                                          </p:stCondLst>
                                        </p:cTn>
                                        <p:tgtEl>
                                          <p:spTgt spid="2519"/>
                                        </p:tgtEl>
                                        <p:attrNameLst>
                                          <p:attrName>style.visibility</p:attrName>
                                        </p:attrNameLst>
                                      </p:cBhvr>
                                      <p:to>
                                        <p:strVal val="visible"/>
                                      </p:to>
                                    </p:set>
                                    <p:anim calcmode="lin" valueType="num">
                                      <p:cBhvr additive="base">
                                        <p:cTn id="77" dur="500"/>
                                        <p:tgtEl>
                                          <p:spTgt spid="2519"/>
                                        </p:tgtEl>
                                        <p:attrNameLst>
                                          <p:attrName>ppt_y</p:attrName>
                                        </p:attrNameLst>
                                      </p:cBhvr>
                                      <p:tavLst>
                                        <p:tav tm="0">
                                          <p:val>
                                            <p:strVal val="#ppt_y+#ppt_h*1.125000"/>
                                          </p:val>
                                        </p:tav>
                                        <p:tav tm="100000">
                                          <p:val>
                                            <p:strVal val="#ppt_y"/>
                                          </p:val>
                                        </p:tav>
                                      </p:tavLst>
                                    </p:anim>
                                    <p:animEffect transition="in" filter="wipe(up)">
                                      <p:cBhvr>
                                        <p:cTn id="78" dur="500"/>
                                        <p:tgtEl>
                                          <p:spTgt spid="2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1" grpId="0" build="p"/>
      <p:bldP spid="2512" grpId="0" build="p"/>
      <p:bldP spid="2513" grpId="0" build="p"/>
      <p:bldP spid="2514" grpId="0" build="p"/>
      <p:bldP spid="2515" grpId="0" build="p"/>
      <p:bldP spid="2516" grpId="0" build="p"/>
      <p:bldP spid="2517" grpId="0" build="p"/>
      <p:bldP spid="2518" grpId="0"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grpSp>
        <p:nvGrpSpPr>
          <p:cNvPr id="2438" name="Google Shape;2438;p41"/>
          <p:cNvGrpSpPr/>
          <p:nvPr/>
        </p:nvGrpSpPr>
        <p:grpSpPr>
          <a:xfrm rot="-5400000">
            <a:off x="6821775" y="-1185980"/>
            <a:ext cx="3689423" cy="3228237"/>
            <a:chOff x="1067625" y="-1658125"/>
            <a:chExt cx="2887550" cy="2526600"/>
          </a:xfrm>
        </p:grpSpPr>
        <p:sp>
          <p:nvSpPr>
            <p:cNvPr id="2439" name="Google Shape;2439;p41"/>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1"/>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1"/>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1"/>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1"/>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1"/>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41"/>
          <p:cNvGrpSpPr/>
          <p:nvPr/>
        </p:nvGrpSpPr>
        <p:grpSpPr>
          <a:xfrm rot="10800000" flipH="1">
            <a:off x="-722686" y="-2404425"/>
            <a:ext cx="2638315" cy="4402295"/>
            <a:chOff x="238125" y="1025750"/>
            <a:chExt cx="844450" cy="1409050"/>
          </a:xfrm>
        </p:grpSpPr>
        <p:sp>
          <p:nvSpPr>
            <p:cNvPr id="2446" name="Google Shape;2446;p41"/>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1"/>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1"/>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1"/>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1"/>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1"/>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1"/>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1"/>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1"/>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1"/>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1"/>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1"/>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1"/>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1"/>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1"/>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1"/>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1"/>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1"/>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1"/>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1"/>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1"/>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1"/>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1"/>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1"/>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1"/>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1"/>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1"/>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1"/>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1"/>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1"/>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1"/>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1"/>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1"/>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1"/>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1"/>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1"/>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1"/>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1"/>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1"/>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1"/>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1"/>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1"/>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1"/>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1"/>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1"/>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1"/>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1"/>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1"/>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1"/>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1"/>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8" name="Google Shape;2498;p41"/>
          <p:cNvSpPr txBox="1">
            <a:spLocks noGrp="1"/>
          </p:cNvSpPr>
          <p:nvPr>
            <p:ph type="subTitle" idx="2"/>
          </p:nvPr>
        </p:nvSpPr>
        <p:spPr>
          <a:xfrm>
            <a:off x="98631" y="2758966"/>
            <a:ext cx="2818476" cy="1157056"/>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600"/>
              </a:spcAft>
              <a:buClr>
                <a:srgbClr val="C00000"/>
              </a:buClr>
              <a:buFont typeface="Wingdings" panose="05000000000000000000" pitchFamily="2" charset="2"/>
              <a:buChar char="q"/>
            </a:pPr>
            <a:r>
              <a:rPr lang="en-US" sz="1100" dirty="0">
                <a:latin typeface="Times New Roman" panose="02020603050405020304" pitchFamily="18" charset="0"/>
                <a:cs typeface="Times New Roman" panose="02020603050405020304" pitchFamily="18" charset="0"/>
              </a:rPr>
              <a:t>Newly introduced networks are typically compatible with SDN, making implementation straightforward</a:t>
            </a:r>
            <a:r>
              <a:rPr lang="en-US" sz="1100" dirty="0">
                <a:latin typeface="Times New Roman" panose="02020603050405020304" pitchFamily="18" charset="0"/>
                <a:cs typeface="Times New Roman" panose="02020603050405020304" pitchFamily="18" charset="0"/>
                <a:sym typeface="Wingdings" panose="05000000000000000000" pitchFamily="2" charset="2"/>
              </a:rPr>
              <a:t> </a:t>
            </a:r>
          </a:p>
          <a:p>
            <a:pPr marL="171450" lvl="0" indent="-171450" algn="ctr" rtl="0">
              <a:spcBef>
                <a:spcPts val="0"/>
              </a:spcBef>
              <a:spcAft>
                <a:spcPts val="0"/>
              </a:spcAft>
              <a:buClr>
                <a:srgbClr val="C00000"/>
              </a:buClr>
              <a:buFont typeface="Wingdings" panose="05000000000000000000" pitchFamily="2" charset="2"/>
              <a:buChar char="q"/>
            </a:pPr>
            <a:r>
              <a:rPr lang="en-US" sz="1100" dirty="0">
                <a:latin typeface="Times New Roman" panose="02020603050405020304" pitchFamily="18" charset="0"/>
                <a:cs typeface="Times New Roman" panose="02020603050405020304" pitchFamily="18" charset="0"/>
              </a:rPr>
              <a:t>Transitioning legacy networks to SDN is more complex due to critical systems supported by existing infrastructure</a:t>
            </a:r>
          </a:p>
          <a:p>
            <a:pPr marL="0" lvl="0" indent="0" algn="ctr" rtl="0">
              <a:spcBef>
                <a:spcPts val="0"/>
              </a:spcBef>
              <a:spcAft>
                <a:spcPts val="0"/>
              </a:spcAft>
              <a:buNone/>
            </a:pPr>
            <a:endParaRPr lang="en-US" dirty="0"/>
          </a:p>
        </p:txBody>
      </p:sp>
      <p:sp>
        <p:nvSpPr>
          <p:cNvPr id="2499" name="Google Shape;2499;p41"/>
          <p:cNvSpPr txBox="1">
            <a:spLocks noGrp="1"/>
          </p:cNvSpPr>
          <p:nvPr>
            <p:ph type="subTitle" idx="3"/>
          </p:nvPr>
        </p:nvSpPr>
        <p:spPr>
          <a:xfrm>
            <a:off x="2983574" y="1893090"/>
            <a:ext cx="2703485" cy="1487029"/>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600"/>
              </a:spcAft>
              <a:buClr>
                <a:srgbClr val="C00000"/>
              </a:buClr>
              <a:buFont typeface="Wingdings" panose="05000000000000000000" pitchFamily="2" charset="2"/>
              <a:buChar char="q"/>
            </a:pPr>
            <a:r>
              <a:rPr lang="en" sz="1100" dirty="0">
                <a:latin typeface="Times New Roman" panose="02020603050405020304" pitchFamily="18" charset="0"/>
                <a:cs typeface="Times New Roman" panose="02020603050405020304" pitchFamily="18" charset="0"/>
              </a:rPr>
              <a:t>SDN Requirement – Implementation into existing legacy networking systems</a:t>
            </a:r>
          </a:p>
          <a:p>
            <a:pPr marL="171450" lvl="0" indent="-171450" algn="ctr" rtl="0">
              <a:spcBef>
                <a:spcPts val="0"/>
              </a:spcBef>
              <a:spcAft>
                <a:spcPts val="600"/>
              </a:spcAft>
              <a:buClr>
                <a:srgbClr val="C00000"/>
              </a:buClr>
              <a:buFont typeface="Wingdings" panose="05000000000000000000" pitchFamily="2" charset="2"/>
              <a:buChar char="q"/>
            </a:pPr>
            <a:r>
              <a:rPr lang="en" sz="1100" dirty="0">
                <a:latin typeface="Times New Roman" panose="02020603050405020304" pitchFamily="18" charset="0"/>
                <a:cs typeface="Times New Roman" panose="02020603050405020304" pitchFamily="18" charset="0"/>
              </a:rPr>
              <a:t>Compatibility Issues Arise </a:t>
            </a:r>
            <a:r>
              <a:rPr lang="en" sz="1100" dirty="0">
                <a:solidFill>
                  <a:schemeClr val="accent1">
                    <a:lumMod val="50000"/>
                  </a:schemeClr>
                </a:solidFill>
                <a:latin typeface="Times New Roman" panose="02020603050405020304" pitchFamily="18" charset="0"/>
                <a:cs typeface="Times New Roman" panose="02020603050405020304" pitchFamily="18" charset="0"/>
                <a:sym typeface="Wingdings" panose="05000000000000000000" pitchFamily="2" charset="2"/>
              </a:rPr>
              <a:t></a:t>
            </a:r>
            <a:r>
              <a:rPr lang="en" sz="1100" dirty="0">
                <a:latin typeface="Times New Roman" panose="02020603050405020304" pitchFamily="18" charset="0"/>
                <a:cs typeface="Times New Roman" panose="02020603050405020304" pitchFamily="18" charset="0"/>
                <a:sym typeface="Wingdings" panose="05000000000000000000" pitchFamily="2" charset="2"/>
              </a:rPr>
              <a:t> Leading to expensive hardware upgrades to ensure greater compatibility</a:t>
            </a:r>
          </a:p>
          <a:p>
            <a:pPr marL="171450" lvl="0" indent="-171450" algn="ctr" rtl="0">
              <a:spcBef>
                <a:spcPts val="0"/>
              </a:spcBef>
              <a:spcAft>
                <a:spcPts val="0"/>
              </a:spcAft>
              <a:buClr>
                <a:srgbClr val="C00000"/>
              </a:buClr>
              <a:buFont typeface="Wingdings" panose="05000000000000000000" pitchFamily="2" charset="2"/>
              <a:buChar char="q"/>
            </a:pPr>
            <a:r>
              <a:rPr lang="en" sz="1100" dirty="0">
                <a:latin typeface="Times New Roman" panose="02020603050405020304" pitchFamily="18" charset="0"/>
                <a:cs typeface="Times New Roman" panose="02020603050405020304" pitchFamily="18" charset="0"/>
                <a:sym typeface="Wingdings" panose="05000000000000000000" pitchFamily="2" charset="2"/>
              </a:rPr>
              <a:t>Increasing Complexity – SDN Deployment</a:t>
            </a:r>
            <a:endParaRPr sz="1100" dirty="0">
              <a:latin typeface="Times New Roman" panose="02020603050405020304" pitchFamily="18" charset="0"/>
              <a:cs typeface="Times New Roman" panose="02020603050405020304" pitchFamily="18" charset="0"/>
            </a:endParaRPr>
          </a:p>
        </p:txBody>
      </p:sp>
      <p:sp>
        <p:nvSpPr>
          <p:cNvPr id="2500" name="Google Shape;2500;p41"/>
          <p:cNvSpPr txBox="1">
            <a:spLocks noGrp="1"/>
          </p:cNvSpPr>
          <p:nvPr>
            <p:ph type="subTitle" idx="4"/>
          </p:nvPr>
        </p:nvSpPr>
        <p:spPr>
          <a:xfrm>
            <a:off x="5998809" y="2703483"/>
            <a:ext cx="2818473" cy="1392191"/>
          </a:xfrm>
          <a:prstGeom prst="rect">
            <a:avLst/>
          </a:prstGeom>
        </p:spPr>
        <p:txBody>
          <a:bodyPr spcFirstLastPara="1" wrap="square" lIns="91425" tIns="91425" rIns="91425" bIns="91425" anchor="t" anchorCtr="0">
            <a:noAutofit/>
          </a:bodyPr>
          <a:lstStyle/>
          <a:p>
            <a:pPr marL="171450" lvl="0" indent="-171450" algn="ctr" rtl="0">
              <a:spcBef>
                <a:spcPts val="0"/>
              </a:spcBef>
              <a:spcAft>
                <a:spcPts val="600"/>
              </a:spcAft>
              <a:buClr>
                <a:srgbClr val="C00000"/>
              </a:buClr>
              <a:buFont typeface="Wingdings" panose="05000000000000000000" pitchFamily="2" charset="2"/>
              <a:buChar char="q"/>
            </a:pPr>
            <a:r>
              <a:rPr lang="en-US" sz="1100" dirty="0">
                <a:effectLst/>
                <a:latin typeface="Times New Roman" panose="02020603050405020304" pitchFamily="18" charset="0"/>
                <a:ea typeface="Calibri" panose="020F0502020204030204" pitchFamily="34" charset="0"/>
              </a:rPr>
              <a:t>Implementation of the SDN usually has as requirements consistent testing and phased deployments</a:t>
            </a:r>
            <a:r>
              <a:rPr lang="el-GR" sz="1100" dirty="0">
                <a:effectLst/>
                <a:latin typeface="Times New Roman" panose="02020603050405020304" pitchFamily="18" charset="0"/>
                <a:ea typeface="Calibri" panose="020F0502020204030204" pitchFamily="34" charset="0"/>
              </a:rPr>
              <a:t> </a:t>
            </a:r>
            <a:endParaRPr lang="en-US" sz="1100" dirty="0">
              <a:effectLst/>
              <a:latin typeface="Times New Roman" panose="02020603050405020304" pitchFamily="18" charset="0"/>
              <a:ea typeface="Calibri" panose="020F0502020204030204" pitchFamily="34" charset="0"/>
            </a:endParaRPr>
          </a:p>
          <a:p>
            <a:pPr marL="171450" lvl="0" indent="-171450" algn="ctr" rtl="0">
              <a:spcBef>
                <a:spcPts val="0"/>
              </a:spcBef>
              <a:spcAft>
                <a:spcPts val="0"/>
              </a:spcAft>
              <a:buClr>
                <a:srgbClr val="C00000"/>
              </a:buClr>
              <a:buFont typeface="Wingdings" panose="05000000000000000000" pitchFamily="2" charset="2"/>
              <a:buChar char="q"/>
            </a:pPr>
            <a:r>
              <a:rPr lang="en-US" sz="1050" dirty="0">
                <a:latin typeface="Times New Roman" panose="02020603050405020304" pitchFamily="18" charset="0"/>
                <a:ea typeface="Calibri" panose="020F0502020204030204" pitchFamily="34" charset="0"/>
              </a:rPr>
              <a:t>O</a:t>
            </a:r>
            <a:r>
              <a:rPr lang="en-US" sz="1050" dirty="0">
                <a:effectLst/>
                <a:latin typeface="Times New Roman" panose="02020603050405020304" pitchFamily="18" charset="0"/>
                <a:ea typeface="Calibri" panose="020F0502020204030204" pitchFamily="34" charset="0"/>
              </a:rPr>
              <a:t>rganizations are required to upgrade their network infrastructure &amp; implement robust security mechanisms </a:t>
            </a:r>
            <a:r>
              <a:rPr lang="el-GR" sz="1100" dirty="0">
                <a:solidFill>
                  <a:schemeClr val="accent1">
                    <a:lumMod val="50000"/>
                  </a:schemeClr>
                </a:solidFill>
                <a:effectLst/>
                <a:latin typeface="Times New Roman" panose="02020603050405020304" pitchFamily="18" charset="0"/>
                <a:ea typeface="Calibri" panose="020F0502020204030204" pitchFamily="34" charset="0"/>
                <a:sym typeface="Wingdings" panose="05000000000000000000" pitchFamily="2" charset="2"/>
              </a:rPr>
              <a:t></a:t>
            </a:r>
            <a:r>
              <a:rPr lang="en-US" sz="1100" dirty="0">
                <a:effectLst/>
                <a:latin typeface="Times New Roman" panose="02020603050405020304" pitchFamily="18" charset="0"/>
                <a:ea typeface="Calibri" panose="020F0502020204030204" pitchFamily="34" charset="0"/>
              </a:rPr>
              <a:t> Adaptation </a:t>
            </a:r>
            <a:r>
              <a:rPr lang="el-GR" sz="1100" dirty="0">
                <a:latin typeface="Times New Roman" panose="02020603050405020304" pitchFamily="18" charset="0"/>
                <a:ea typeface="Calibri" panose="020F0502020204030204" pitchFamily="34" charset="0"/>
              </a:rPr>
              <a:t>&amp; </a:t>
            </a:r>
            <a:r>
              <a:rPr lang="en-US" sz="1100" dirty="0">
                <a:latin typeface="Times New Roman" panose="02020603050405020304" pitchFamily="18" charset="0"/>
                <a:ea typeface="Calibri" panose="020F0502020204030204" pitchFamily="34" charset="0"/>
              </a:rPr>
              <a:t>Maintenance </a:t>
            </a:r>
            <a:r>
              <a:rPr lang="en-US" sz="1100" dirty="0">
                <a:effectLst/>
                <a:latin typeface="Times New Roman" panose="02020603050405020304" pitchFamily="18" charset="0"/>
                <a:ea typeface="Calibri" panose="020F0502020204030204" pitchFamily="34" charset="0"/>
              </a:rPr>
              <a:t>process </a:t>
            </a:r>
            <a:r>
              <a:rPr lang="en-US" sz="1100" dirty="0">
                <a:latin typeface="Times New Roman" panose="02020603050405020304" pitchFamily="18" charset="0"/>
                <a:ea typeface="Calibri" panose="020F0502020204030204" pitchFamily="34" charset="0"/>
              </a:rPr>
              <a:t>becomes</a:t>
            </a:r>
            <a:r>
              <a:rPr lang="el-GR" sz="1100" dirty="0">
                <a:effectLst/>
                <a:latin typeface="Times New Roman" panose="02020603050405020304" pitchFamily="18" charset="0"/>
                <a:ea typeface="Calibri" panose="020F0502020204030204" pitchFamily="34" charset="0"/>
              </a:rPr>
              <a:t> </a:t>
            </a:r>
            <a:r>
              <a:rPr lang="en-US" sz="1100" dirty="0">
                <a:effectLst/>
                <a:latin typeface="Times New Roman" panose="02020603050405020304" pitchFamily="18" charset="0"/>
                <a:ea typeface="Calibri" panose="020F0502020204030204" pitchFamily="34" charset="0"/>
              </a:rPr>
              <a:t>more costly</a:t>
            </a:r>
            <a:endParaRPr lang="el-GR" sz="1100" dirty="0">
              <a:effectLst/>
              <a:latin typeface="Times New Roman" panose="02020603050405020304" pitchFamily="18" charset="0"/>
              <a:ea typeface="Calibri" panose="020F0502020204030204" pitchFamily="34" charset="0"/>
            </a:endParaRPr>
          </a:p>
          <a:p>
            <a:pPr marL="0" lvl="0" indent="0" algn="ctr" rtl="0">
              <a:spcBef>
                <a:spcPts val="0"/>
              </a:spcBef>
              <a:spcAft>
                <a:spcPts val="0"/>
              </a:spcAft>
              <a:buNone/>
            </a:pPr>
            <a:endParaRPr sz="900" dirty="0"/>
          </a:p>
        </p:txBody>
      </p:sp>
      <p:cxnSp>
        <p:nvCxnSpPr>
          <p:cNvPr id="2503" name="Google Shape;2503;p41"/>
          <p:cNvCxnSpPr/>
          <p:nvPr/>
        </p:nvCxnSpPr>
        <p:spPr>
          <a:xfrm>
            <a:off x="1515563" y="4095675"/>
            <a:ext cx="0" cy="2562300"/>
          </a:xfrm>
          <a:prstGeom prst="straightConnector1">
            <a:avLst/>
          </a:prstGeom>
          <a:noFill/>
          <a:ln w="9525" cap="flat" cmpd="sng">
            <a:solidFill>
              <a:schemeClr val="dk1"/>
            </a:solidFill>
            <a:prstDash val="solid"/>
            <a:round/>
            <a:headEnd type="none" w="med" len="med"/>
            <a:tailEnd type="none" w="med" len="med"/>
          </a:ln>
        </p:spPr>
      </p:cxnSp>
      <p:cxnSp>
        <p:nvCxnSpPr>
          <p:cNvPr id="2504" name="Google Shape;2504;p41"/>
          <p:cNvCxnSpPr/>
          <p:nvPr/>
        </p:nvCxnSpPr>
        <p:spPr>
          <a:xfrm>
            <a:off x="4452198" y="3506030"/>
            <a:ext cx="0" cy="2562300"/>
          </a:xfrm>
          <a:prstGeom prst="straightConnector1">
            <a:avLst/>
          </a:prstGeom>
          <a:noFill/>
          <a:ln w="9525" cap="flat" cmpd="sng">
            <a:solidFill>
              <a:schemeClr val="dk1"/>
            </a:solidFill>
            <a:prstDash val="solid"/>
            <a:round/>
            <a:headEnd type="none" w="med" len="med"/>
            <a:tailEnd type="none" w="med" len="med"/>
          </a:ln>
        </p:spPr>
      </p:cxnSp>
      <p:cxnSp>
        <p:nvCxnSpPr>
          <p:cNvPr id="2505" name="Google Shape;2505;p41"/>
          <p:cNvCxnSpPr/>
          <p:nvPr/>
        </p:nvCxnSpPr>
        <p:spPr>
          <a:xfrm>
            <a:off x="7442130" y="4095675"/>
            <a:ext cx="0" cy="2562300"/>
          </a:xfrm>
          <a:prstGeom prst="straightConnector1">
            <a:avLst/>
          </a:prstGeom>
          <a:noFill/>
          <a:ln w="9525" cap="flat" cmpd="sng">
            <a:solidFill>
              <a:schemeClr val="dk1"/>
            </a:solidFill>
            <a:prstDash val="solid"/>
            <a:round/>
            <a:headEnd type="none" w="med" len="med"/>
            <a:tailEnd type="none" w="med" len="med"/>
          </a:ln>
        </p:spPr>
      </p:cxnSp>
      <p:sp>
        <p:nvSpPr>
          <p:cNvPr id="4" name="Google Shape;2380;p40">
            <a:extLst>
              <a:ext uri="{FF2B5EF4-FFF2-40B4-BE49-F238E27FC236}">
                <a16:creationId xmlns:a16="http://schemas.microsoft.com/office/drawing/2014/main" id="{5B8E0E30-8443-F3D1-34A1-B5535DE8C9E3}"/>
              </a:ext>
            </a:extLst>
          </p:cNvPr>
          <p:cNvSpPr txBox="1">
            <a:spLocks noGrp="1"/>
          </p:cNvSpPr>
          <p:nvPr>
            <p:ph type="title"/>
          </p:nvPr>
        </p:nvSpPr>
        <p:spPr>
          <a:xfrm>
            <a:off x="714966" y="414981"/>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u="dbl" dirty="0">
                <a:latin typeface="Times New Roman" panose="02020603050405020304" pitchFamily="18" charset="0"/>
                <a:cs typeface="Times New Roman" panose="02020603050405020304" pitchFamily="18" charset="0"/>
              </a:rPr>
              <a:t>Software-Defined Networks - Obstacles</a:t>
            </a:r>
            <a:endParaRPr sz="2400" u="dbl" dirty="0">
              <a:latin typeface="Times New Roman" panose="02020603050405020304" pitchFamily="18" charset="0"/>
              <a:cs typeface="Times New Roman" panose="02020603050405020304" pitchFamily="18" charset="0"/>
            </a:endParaRPr>
          </a:p>
        </p:txBody>
      </p:sp>
      <p:sp>
        <p:nvSpPr>
          <p:cNvPr id="5" name="Google Shape;2511;p42">
            <a:extLst>
              <a:ext uri="{FF2B5EF4-FFF2-40B4-BE49-F238E27FC236}">
                <a16:creationId xmlns:a16="http://schemas.microsoft.com/office/drawing/2014/main" id="{F13E54CA-6210-78CB-9372-18BAE1510281}"/>
              </a:ext>
            </a:extLst>
          </p:cNvPr>
          <p:cNvSpPr txBox="1">
            <a:spLocks/>
          </p:cNvSpPr>
          <p:nvPr/>
        </p:nvSpPr>
        <p:spPr>
          <a:xfrm>
            <a:off x="292911" y="2322534"/>
            <a:ext cx="2378913" cy="43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2200"/>
              <a:buFont typeface="Zen Antique"/>
              <a:buNone/>
              <a:defRPr sz="2200" b="0" i="0" u="none" strike="noStrike" cap="none">
                <a:solidFill>
                  <a:schemeClr val="dk1"/>
                </a:solidFill>
                <a:latin typeface="Roboto Mono SemiBold"/>
                <a:ea typeface="Roboto Mono SemiBold"/>
                <a:cs typeface="Roboto Mono SemiBold"/>
                <a:sym typeface="Roboto Mono SemiBold"/>
              </a:defRPr>
            </a:lvl1pPr>
            <a:lvl2pPr marL="914400" marR="0" lvl="1"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2pPr>
            <a:lvl3pPr marL="1371600" marR="0" lvl="2"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3pPr>
            <a:lvl4pPr marL="1828800" marR="0" lvl="3"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4pPr>
            <a:lvl5pPr marL="2286000" marR="0" lvl="4"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5pPr>
            <a:lvl6pPr marL="2743200" marR="0" lvl="5"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6pPr>
            <a:lvl7pPr marL="3200400" marR="0" lvl="6"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7pPr>
            <a:lvl8pPr marL="3657600" marR="0" lvl="7"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8pPr>
            <a:lvl9pPr marL="4114800" marR="0" lvl="8"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9pPr>
          </a:lstStyle>
          <a:p>
            <a:pPr marL="0" indent="0"/>
            <a:r>
              <a:rPr lang="en-US" sz="2000" u="sng" dirty="0">
                <a:solidFill>
                  <a:schemeClr val="accent1">
                    <a:lumMod val="50000"/>
                  </a:schemeClr>
                </a:solidFill>
                <a:latin typeface="Times New Roman" panose="02020603050405020304" pitchFamily="18" charset="0"/>
                <a:cs typeface="Times New Roman" panose="02020603050405020304" pitchFamily="18" charset="0"/>
              </a:rPr>
              <a:t>Interoperability Issue</a:t>
            </a:r>
          </a:p>
        </p:txBody>
      </p:sp>
      <p:sp>
        <p:nvSpPr>
          <p:cNvPr id="8" name="Google Shape;2511;p42">
            <a:extLst>
              <a:ext uri="{FF2B5EF4-FFF2-40B4-BE49-F238E27FC236}">
                <a16:creationId xmlns:a16="http://schemas.microsoft.com/office/drawing/2014/main" id="{FDD45FA4-5D23-6738-6D9E-8AAB5DF8D87F}"/>
              </a:ext>
            </a:extLst>
          </p:cNvPr>
          <p:cNvSpPr txBox="1">
            <a:spLocks/>
          </p:cNvSpPr>
          <p:nvPr/>
        </p:nvSpPr>
        <p:spPr>
          <a:xfrm>
            <a:off x="2983574" y="1459590"/>
            <a:ext cx="2703491" cy="43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2200"/>
              <a:buFont typeface="Zen Antique"/>
              <a:buNone/>
              <a:defRPr sz="2200" b="0" i="0" u="none" strike="noStrike" cap="none">
                <a:solidFill>
                  <a:schemeClr val="dk1"/>
                </a:solidFill>
                <a:latin typeface="Roboto Mono SemiBold"/>
                <a:ea typeface="Roboto Mono SemiBold"/>
                <a:cs typeface="Roboto Mono SemiBold"/>
                <a:sym typeface="Roboto Mono SemiBold"/>
              </a:defRPr>
            </a:lvl1pPr>
            <a:lvl2pPr marL="914400" marR="0" lvl="1"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2pPr>
            <a:lvl3pPr marL="1371600" marR="0" lvl="2"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3pPr>
            <a:lvl4pPr marL="1828800" marR="0" lvl="3"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4pPr>
            <a:lvl5pPr marL="2286000" marR="0" lvl="4"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5pPr>
            <a:lvl6pPr marL="2743200" marR="0" lvl="5"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6pPr>
            <a:lvl7pPr marL="3200400" marR="0" lvl="6"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7pPr>
            <a:lvl8pPr marL="3657600" marR="0" lvl="7"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8pPr>
            <a:lvl9pPr marL="4114800" marR="0" lvl="8"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9pPr>
          </a:lstStyle>
          <a:p>
            <a:pPr marL="0" indent="0"/>
            <a:r>
              <a:rPr lang="en-US" sz="2000" u="sng" dirty="0">
                <a:solidFill>
                  <a:schemeClr val="accent1">
                    <a:lumMod val="50000"/>
                  </a:schemeClr>
                </a:solidFill>
                <a:latin typeface="Times New Roman" panose="02020603050405020304" pitchFamily="18" charset="0"/>
                <a:cs typeface="Times New Roman" panose="02020603050405020304" pitchFamily="18" charset="0"/>
              </a:rPr>
              <a:t>Deployment Complexity</a:t>
            </a:r>
          </a:p>
        </p:txBody>
      </p:sp>
      <p:sp>
        <p:nvSpPr>
          <p:cNvPr id="11" name="Google Shape;2511;p42">
            <a:extLst>
              <a:ext uri="{FF2B5EF4-FFF2-40B4-BE49-F238E27FC236}">
                <a16:creationId xmlns:a16="http://schemas.microsoft.com/office/drawing/2014/main" id="{7107DD9D-F2D6-5699-EF38-5DF067B10652}"/>
              </a:ext>
            </a:extLst>
          </p:cNvPr>
          <p:cNvSpPr txBox="1">
            <a:spLocks/>
          </p:cNvSpPr>
          <p:nvPr/>
        </p:nvSpPr>
        <p:spPr>
          <a:xfrm>
            <a:off x="5800561" y="2356599"/>
            <a:ext cx="3228237" cy="4244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2200"/>
              <a:buFont typeface="Zen Antique"/>
              <a:buNone/>
              <a:defRPr sz="2200" b="0" i="0" u="none" strike="noStrike" cap="none">
                <a:solidFill>
                  <a:schemeClr val="dk1"/>
                </a:solidFill>
                <a:latin typeface="Roboto Mono SemiBold"/>
                <a:ea typeface="Roboto Mono SemiBold"/>
                <a:cs typeface="Roboto Mono SemiBold"/>
                <a:sym typeface="Roboto Mono SemiBold"/>
              </a:defRPr>
            </a:lvl1pPr>
            <a:lvl2pPr marL="914400" marR="0" lvl="1"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2pPr>
            <a:lvl3pPr marL="1371600" marR="0" lvl="2"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3pPr>
            <a:lvl4pPr marL="1828800" marR="0" lvl="3"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4pPr>
            <a:lvl5pPr marL="2286000" marR="0" lvl="4"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5pPr>
            <a:lvl6pPr marL="2743200" marR="0" lvl="5"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6pPr>
            <a:lvl7pPr marL="3200400" marR="0" lvl="6"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7pPr>
            <a:lvl8pPr marL="3657600" marR="0" lvl="7"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8pPr>
            <a:lvl9pPr marL="4114800" marR="0" lvl="8" indent="-317500" algn="ctr" rtl="0">
              <a:lnSpc>
                <a:spcPct val="100000"/>
              </a:lnSpc>
              <a:spcBef>
                <a:spcPts val="0"/>
              </a:spcBef>
              <a:spcAft>
                <a:spcPts val="0"/>
              </a:spcAft>
              <a:buClr>
                <a:schemeClr val="accent2"/>
              </a:buClr>
              <a:buSzPts val="2200"/>
              <a:buFont typeface="Zen Antique"/>
              <a:buNone/>
              <a:defRPr sz="2200" b="0" i="0" u="none" strike="noStrike" cap="none">
                <a:solidFill>
                  <a:schemeClr val="accent2"/>
                </a:solidFill>
                <a:latin typeface="Zen Antique"/>
                <a:ea typeface="Zen Antique"/>
                <a:cs typeface="Zen Antique"/>
                <a:sym typeface="Zen Antique"/>
              </a:defRPr>
            </a:lvl9pPr>
          </a:lstStyle>
          <a:p>
            <a:pPr marL="0" indent="0"/>
            <a:r>
              <a:rPr lang="en-US" sz="2000" u="sng" dirty="0">
                <a:solidFill>
                  <a:schemeClr val="accent1">
                    <a:lumMod val="50000"/>
                  </a:schemeClr>
                </a:solidFill>
                <a:latin typeface="Times New Roman" panose="02020603050405020304" pitchFamily="18" charset="0"/>
                <a:cs typeface="Times New Roman" panose="02020603050405020304" pitchFamily="18" charset="0"/>
              </a:rPr>
              <a:t>Adaptation &amp; Maintenance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498">
                                            <p:txEl>
                                              <p:pRg st="0" end="0"/>
                                            </p:txEl>
                                          </p:spTgt>
                                        </p:tgtEl>
                                        <p:attrNameLst>
                                          <p:attrName>style.visibility</p:attrName>
                                        </p:attrNameLst>
                                      </p:cBhvr>
                                      <p:to>
                                        <p:strVal val="visible"/>
                                      </p:to>
                                    </p:set>
                                    <p:animEffect transition="in" filter="fade">
                                      <p:cBhvr>
                                        <p:cTn id="18" dur="750"/>
                                        <p:tgtEl>
                                          <p:spTgt spid="2498">
                                            <p:txEl>
                                              <p:pRg st="0" end="0"/>
                                            </p:txEl>
                                          </p:spTgt>
                                        </p:tgtEl>
                                      </p:cBhvr>
                                    </p:animEffect>
                                    <p:anim calcmode="lin" valueType="num">
                                      <p:cBhvr>
                                        <p:cTn id="19" dur="750" fill="hold"/>
                                        <p:tgtEl>
                                          <p:spTgt spid="2498">
                                            <p:txEl>
                                              <p:pRg st="0" end="0"/>
                                            </p:txEl>
                                          </p:spTgt>
                                        </p:tgtEl>
                                        <p:attrNameLst>
                                          <p:attrName>ppt_x</p:attrName>
                                        </p:attrNameLst>
                                      </p:cBhvr>
                                      <p:tavLst>
                                        <p:tav tm="0">
                                          <p:val>
                                            <p:strVal val="#ppt_x"/>
                                          </p:val>
                                        </p:tav>
                                        <p:tav tm="100000">
                                          <p:val>
                                            <p:strVal val="#ppt_x"/>
                                          </p:val>
                                        </p:tav>
                                      </p:tavLst>
                                    </p:anim>
                                    <p:anim calcmode="lin" valueType="num">
                                      <p:cBhvr>
                                        <p:cTn id="20" dur="750" fill="hold"/>
                                        <p:tgtEl>
                                          <p:spTgt spid="2498">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498">
                                            <p:txEl>
                                              <p:pRg st="1" end="1"/>
                                            </p:txEl>
                                          </p:spTgt>
                                        </p:tgtEl>
                                        <p:attrNameLst>
                                          <p:attrName>style.visibility</p:attrName>
                                        </p:attrNameLst>
                                      </p:cBhvr>
                                      <p:to>
                                        <p:strVal val="visible"/>
                                      </p:to>
                                    </p:set>
                                    <p:animEffect transition="in" filter="fade">
                                      <p:cBhvr>
                                        <p:cTn id="23" dur="750"/>
                                        <p:tgtEl>
                                          <p:spTgt spid="2498">
                                            <p:txEl>
                                              <p:pRg st="1" end="1"/>
                                            </p:txEl>
                                          </p:spTgt>
                                        </p:tgtEl>
                                      </p:cBhvr>
                                    </p:animEffect>
                                    <p:anim calcmode="lin" valueType="num">
                                      <p:cBhvr>
                                        <p:cTn id="24" dur="750" fill="hold"/>
                                        <p:tgtEl>
                                          <p:spTgt spid="2498">
                                            <p:txEl>
                                              <p:pRg st="1" end="1"/>
                                            </p:txEl>
                                          </p:spTgt>
                                        </p:tgtEl>
                                        <p:attrNameLst>
                                          <p:attrName>ppt_x</p:attrName>
                                        </p:attrNameLst>
                                      </p:cBhvr>
                                      <p:tavLst>
                                        <p:tav tm="0">
                                          <p:val>
                                            <p:strVal val="#ppt_x"/>
                                          </p:val>
                                        </p:tav>
                                        <p:tav tm="100000">
                                          <p:val>
                                            <p:strVal val="#ppt_x"/>
                                          </p:val>
                                        </p:tav>
                                      </p:tavLst>
                                    </p:anim>
                                    <p:anim calcmode="lin" valueType="num">
                                      <p:cBhvr>
                                        <p:cTn id="25" dur="750" fill="hold"/>
                                        <p:tgtEl>
                                          <p:spTgt spid="2498">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503"/>
                                        </p:tgtEl>
                                        <p:attrNameLst>
                                          <p:attrName>style.visibility</p:attrName>
                                        </p:attrNameLst>
                                      </p:cBhvr>
                                      <p:to>
                                        <p:strVal val="visible"/>
                                      </p:to>
                                    </p:set>
                                    <p:animEffect transition="in" filter="fade">
                                      <p:cBhvr>
                                        <p:cTn id="28" dur="750"/>
                                        <p:tgtEl>
                                          <p:spTgt spid="2503"/>
                                        </p:tgtEl>
                                      </p:cBhvr>
                                    </p:animEffect>
                                    <p:anim calcmode="lin" valueType="num">
                                      <p:cBhvr>
                                        <p:cTn id="29" dur="750" fill="hold"/>
                                        <p:tgtEl>
                                          <p:spTgt spid="2503"/>
                                        </p:tgtEl>
                                        <p:attrNameLst>
                                          <p:attrName>ppt_x</p:attrName>
                                        </p:attrNameLst>
                                      </p:cBhvr>
                                      <p:tavLst>
                                        <p:tav tm="0">
                                          <p:val>
                                            <p:strVal val="#ppt_x"/>
                                          </p:val>
                                        </p:tav>
                                        <p:tav tm="100000">
                                          <p:val>
                                            <p:strVal val="#ppt_x"/>
                                          </p:val>
                                        </p:tav>
                                      </p:tavLst>
                                    </p:anim>
                                    <p:anim calcmode="lin" valueType="num">
                                      <p:cBhvr>
                                        <p:cTn id="30" dur="750" fill="hold"/>
                                        <p:tgtEl>
                                          <p:spTgt spid="2503"/>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2499">
                                            <p:txEl>
                                              <p:pRg st="0" end="0"/>
                                            </p:txEl>
                                          </p:spTgt>
                                        </p:tgtEl>
                                        <p:attrNameLst>
                                          <p:attrName>style.visibility</p:attrName>
                                        </p:attrNameLst>
                                      </p:cBhvr>
                                      <p:to>
                                        <p:strVal val="visible"/>
                                      </p:to>
                                    </p:set>
                                    <p:animEffect transition="in" filter="fade">
                                      <p:cBhvr>
                                        <p:cTn id="34" dur="750"/>
                                        <p:tgtEl>
                                          <p:spTgt spid="2499">
                                            <p:txEl>
                                              <p:pRg st="0" end="0"/>
                                            </p:txEl>
                                          </p:spTgt>
                                        </p:tgtEl>
                                      </p:cBhvr>
                                    </p:animEffect>
                                    <p:anim calcmode="lin" valueType="num">
                                      <p:cBhvr>
                                        <p:cTn id="35" dur="750" fill="hold"/>
                                        <p:tgtEl>
                                          <p:spTgt spid="2499">
                                            <p:txEl>
                                              <p:pRg st="0" end="0"/>
                                            </p:txEl>
                                          </p:spTgt>
                                        </p:tgtEl>
                                        <p:attrNameLst>
                                          <p:attrName>ppt_x</p:attrName>
                                        </p:attrNameLst>
                                      </p:cBhvr>
                                      <p:tavLst>
                                        <p:tav tm="0">
                                          <p:val>
                                            <p:strVal val="#ppt_x"/>
                                          </p:val>
                                        </p:tav>
                                        <p:tav tm="100000">
                                          <p:val>
                                            <p:strVal val="#ppt_x"/>
                                          </p:val>
                                        </p:tav>
                                      </p:tavLst>
                                    </p:anim>
                                    <p:anim calcmode="lin" valueType="num">
                                      <p:cBhvr>
                                        <p:cTn id="36" dur="750" fill="hold"/>
                                        <p:tgtEl>
                                          <p:spTgt spid="2499">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499">
                                            <p:txEl>
                                              <p:pRg st="1" end="1"/>
                                            </p:txEl>
                                          </p:spTgt>
                                        </p:tgtEl>
                                        <p:attrNameLst>
                                          <p:attrName>style.visibility</p:attrName>
                                        </p:attrNameLst>
                                      </p:cBhvr>
                                      <p:to>
                                        <p:strVal val="visible"/>
                                      </p:to>
                                    </p:set>
                                    <p:animEffect transition="in" filter="fade">
                                      <p:cBhvr>
                                        <p:cTn id="39" dur="750"/>
                                        <p:tgtEl>
                                          <p:spTgt spid="2499">
                                            <p:txEl>
                                              <p:pRg st="1" end="1"/>
                                            </p:txEl>
                                          </p:spTgt>
                                        </p:tgtEl>
                                      </p:cBhvr>
                                    </p:animEffect>
                                    <p:anim calcmode="lin" valueType="num">
                                      <p:cBhvr>
                                        <p:cTn id="40" dur="750" fill="hold"/>
                                        <p:tgtEl>
                                          <p:spTgt spid="2499">
                                            <p:txEl>
                                              <p:pRg st="1" end="1"/>
                                            </p:txEl>
                                          </p:spTgt>
                                        </p:tgtEl>
                                        <p:attrNameLst>
                                          <p:attrName>ppt_x</p:attrName>
                                        </p:attrNameLst>
                                      </p:cBhvr>
                                      <p:tavLst>
                                        <p:tav tm="0">
                                          <p:val>
                                            <p:strVal val="#ppt_x"/>
                                          </p:val>
                                        </p:tav>
                                        <p:tav tm="100000">
                                          <p:val>
                                            <p:strVal val="#ppt_x"/>
                                          </p:val>
                                        </p:tav>
                                      </p:tavLst>
                                    </p:anim>
                                    <p:anim calcmode="lin" valueType="num">
                                      <p:cBhvr>
                                        <p:cTn id="41" dur="750" fill="hold"/>
                                        <p:tgtEl>
                                          <p:spTgt spid="2499">
                                            <p:txEl>
                                              <p:pRg st="1" end="1"/>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99">
                                            <p:txEl>
                                              <p:pRg st="2" end="2"/>
                                            </p:txEl>
                                          </p:spTgt>
                                        </p:tgtEl>
                                        <p:attrNameLst>
                                          <p:attrName>style.visibility</p:attrName>
                                        </p:attrNameLst>
                                      </p:cBhvr>
                                      <p:to>
                                        <p:strVal val="visible"/>
                                      </p:to>
                                    </p:set>
                                    <p:animEffect transition="in" filter="fade">
                                      <p:cBhvr>
                                        <p:cTn id="44" dur="750"/>
                                        <p:tgtEl>
                                          <p:spTgt spid="2499">
                                            <p:txEl>
                                              <p:pRg st="2" end="2"/>
                                            </p:txEl>
                                          </p:spTgt>
                                        </p:tgtEl>
                                      </p:cBhvr>
                                    </p:animEffect>
                                    <p:anim calcmode="lin" valueType="num">
                                      <p:cBhvr>
                                        <p:cTn id="45" dur="750" fill="hold"/>
                                        <p:tgtEl>
                                          <p:spTgt spid="2499">
                                            <p:txEl>
                                              <p:pRg st="2" end="2"/>
                                            </p:txEl>
                                          </p:spTgt>
                                        </p:tgtEl>
                                        <p:attrNameLst>
                                          <p:attrName>ppt_x</p:attrName>
                                        </p:attrNameLst>
                                      </p:cBhvr>
                                      <p:tavLst>
                                        <p:tav tm="0">
                                          <p:val>
                                            <p:strVal val="#ppt_x"/>
                                          </p:val>
                                        </p:tav>
                                        <p:tav tm="100000">
                                          <p:val>
                                            <p:strVal val="#ppt_x"/>
                                          </p:val>
                                        </p:tav>
                                      </p:tavLst>
                                    </p:anim>
                                    <p:anim calcmode="lin" valueType="num">
                                      <p:cBhvr>
                                        <p:cTn id="46" dur="750" fill="hold"/>
                                        <p:tgtEl>
                                          <p:spTgt spid="2499">
                                            <p:txEl>
                                              <p:pRg st="2" end="2"/>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504"/>
                                        </p:tgtEl>
                                        <p:attrNameLst>
                                          <p:attrName>style.visibility</p:attrName>
                                        </p:attrNameLst>
                                      </p:cBhvr>
                                      <p:to>
                                        <p:strVal val="visible"/>
                                      </p:to>
                                    </p:set>
                                    <p:animEffect transition="in" filter="fade">
                                      <p:cBhvr>
                                        <p:cTn id="49" dur="750"/>
                                        <p:tgtEl>
                                          <p:spTgt spid="2504"/>
                                        </p:tgtEl>
                                      </p:cBhvr>
                                    </p:animEffect>
                                    <p:anim calcmode="lin" valueType="num">
                                      <p:cBhvr>
                                        <p:cTn id="50" dur="750" fill="hold"/>
                                        <p:tgtEl>
                                          <p:spTgt spid="2504"/>
                                        </p:tgtEl>
                                        <p:attrNameLst>
                                          <p:attrName>ppt_x</p:attrName>
                                        </p:attrNameLst>
                                      </p:cBhvr>
                                      <p:tavLst>
                                        <p:tav tm="0">
                                          <p:val>
                                            <p:strVal val="#ppt_x"/>
                                          </p:val>
                                        </p:tav>
                                        <p:tav tm="100000">
                                          <p:val>
                                            <p:strVal val="#ppt_x"/>
                                          </p:val>
                                        </p:tav>
                                      </p:tavLst>
                                    </p:anim>
                                    <p:anim calcmode="lin" valueType="num">
                                      <p:cBhvr>
                                        <p:cTn id="51" dur="750" fill="hold"/>
                                        <p:tgtEl>
                                          <p:spTgt spid="250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750"/>
                                        <p:tgtEl>
                                          <p:spTgt spid="8"/>
                                        </p:tgtEl>
                                      </p:cBhvr>
                                    </p:animEffect>
                                    <p:anim calcmode="lin" valueType="num">
                                      <p:cBhvr>
                                        <p:cTn id="55" dur="750" fill="hold"/>
                                        <p:tgtEl>
                                          <p:spTgt spid="8"/>
                                        </p:tgtEl>
                                        <p:attrNameLst>
                                          <p:attrName>ppt_x</p:attrName>
                                        </p:attrNameLst>
                                      </p:cBhvr>
                                      <p:tavLst>
                                        <p:tav tm="0">
                                          <p:val>
                                            <p:strVal val="#ppt_x"/>
                                          </p:val>
                                        </p:tav>
                                        <p:tav tm="100000">
                                          <p:val>
                                            <p:strVal val="#ppt_x"/>
                                          </p:val>
                                        </p:tav>
                                      </p:tavLst>
                                    </p:anim>
                                    <p:anim calcmode="lin" valueType="num">
                                      <p:cBhvr>
                                        <p:cTn id="56" dur="750" fill="hold"/>
                                        <p:tgtEl>
                                          <p:spTgt spid="8"/>
                                        </p:tgtEl>
                                        <p:attrNameLst>
                                          <p:attrName>ppt_y</p:attrName>
                                        </p:attrNameLst>
                                      </p:cBhvr>
                                      <p:tavLst>
                                        <p:tav tm="0">
                                          <p:val>
                                            <p:strVal val="#ppt_y+.1"/>
                                          </p:val>
                                        </p:tav>
                                        <p:tav tm="100000">
                                          <p:val>
                                            <p:strVal val="#ppt_y"/>
                                          </p:val>
                                        </p:tav>
                                      </p:tavLst>
                                    </p:anim>
                                  </p:childTnLst>
                                </p:cTn>
                              </p:par>
                            </p:childTnLst>
                          </p:cTn>
                        </p:par>
                        <p:par>
                          <p:cTn id="57" fill="hold">
                            <p:stCondLst>
                              <p:cond delay="2250"/>
                            </p:stCondLst>
                            <p:childTnLst>
                              <p:par>
                                <p:cTn id="58" presetID="42"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750"/>
                                        <p:tgtEl>
                                          <p:spTgt spid="11"/>
                                        </p:tgtEl>
                                      </p:cBhvr>
                                    </p:animEffect>
                                    <p:anim calcmode="lin" valueType="num">
                                      <p:cBhvr>
                                        <p:cTn id="61" dur="750" fill="hold"/>
                                        <p:tgtEl>
                                          <p:spTgt spid="11"/>
                                        </p:tgtEl>
                                        <p:attrNameLst>
                                          <p:attrName>ppt_x</p:attrName>
                                        </p:attrNameLst>
                                      </p:cBhvr>
                                      <p:tavLst>
                                        <p:tav tm="0">
                                          <p:val>
                                            <p:strVal val="#ppt_x"/>
                                          </p:val>
                                        </p:tav>
                                        <p:tav tm="100000">
                                          <p:val>
                                            <p:strVal val="#ppt_x"/>
                                          </p:val>
                                        </p:tav>
                                      </p:tavLst>
                                    </p:anim>
                                    <p:anim calcmode="lin" valueType="num">
                                      <p:cBhvr>
                                        <p:cTn id="62" dur="750" fill="hold"/>
                                        <p:tgtEl>
                                          <p:spTgt spid="11"/>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505"/>
                                        </p:tgtEl>
                                        <p:attrNameLst>
                                          <p:attrName>style.visibility</p:attrName>
                                        </p:attrNameLst>
                                      </p:cBhvr>
                                      <p:to>
                                        <p:strVal val="visible"/>
                                      </p:to>
                                    </p:set>
                                    <p:animEffect transition="in" filter="fade">
                                      <p:cBhvr>
                                        <p:cTn id="65" dur="750"/>
                                        <p:tgtEl>
                                          <p:spTgt spid="2505"/>
                                        </p:tgtEl>
                                      </p:cBhvr>
                                    </p:animEffect>
                                    <p:anim calcmode="lin" valueType="num">
                                      <p:cBhvr>
                                        <p:cTn id="66" dur="750" fill="hold"/>
                                        <p:tgtEl>
                                          <p:spTgt spid="2505"/>
                                        </p:tgtEl>
                                        <p:attrNameLst>
                                          <p:attrName>ppt_x</p:attrName>
                                        </p:attrNameLst>
                                      </p:cBhvr>
                                      <p:tavLst>
                                        <p:tav tm="0">
                                          <p:val>
                                            <p:strVal val="#ppt_x"/>
                                          </p:val>
                                        </p:tav>
                                        <p:tav tm="100000">
                                          <p:val>
                                            <p:strVal val="#ppt_x"/>
                                          </p:val>
                                        </p:tav>
                                      </p:tavLst>
                                    </p:anim>
                                    <p:anim calcmode="lin" valueType="num">
                                      <p:cBhvr>
                                        <p:cTn id="67" dur="750" fill="hold"/>
                                        <p:tgtEl>
                                          <p:spTgt spid="250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500">
                                            <p:txEl>
                                              <p:pRg st="0" end="0"/>
                                            </p:txEl>
                                          </p:spTgt>
                                        </p:tgtEl>
                                        <p:attrNameLst>
                                          <p:attrName>style.visibility</p:attrName>
                                        </p:attrNameLst>
                                      </p:cBhvr>
                                      <p:to>
                                        <p:strVal val="visible"/>
                                      </p:to>
                                    </p:set>
                                    <p:animEffect transition="in" filter="fade">
                                      <p:cBhvr>
                                        <p:cTn id="70" dur="750"/>
                                        <p:tgtEl>
                                          <p:spTgt spid="2500">
                                            <p:txEl>
                                              <p:pRg st="0" end="0"/>
                                            </p:txEl>
                                          </p:spTgt>
                                        </p:tgtEl>
                                      </p:cBhvr>
                                    </p:animEffect>
                                    <p:anim calcmode="lin" valueType="num">
                                      <p:cBhvr>
                                        <p:cTn id="71" dur="750" fill="hold"/>
                                        <p:tgtEl>
                                          <p:spTgt spid="2500">
                                            <p:txEl>
                                              <p:pRg st="0" end="0"/>
                                            </p:txEl>
                                          </p:spTgt>
                                        </p:tgtEl>
                                        <p:attrNameLst>
                                          <p:attrName>ppt_x</p:attrName>
                                        </p:attrNameLst>
                                      </p:cBhvr>
                                      <p:tavLst>
                                        <p:tav tm="0">
                                          <p:val>
                                            <p:strVal val="#ppt_x"/>
                                          </p:val>
                                        </p:tav>
                                        <p:tav tm="100000">
                                          <p:val>
                                            <p:strVal val="#ppt_x"/>
                                          </p:val>
                                        </p:tav>
                                      </p:tavLst>
                                    </p:anim>
                                    <p:anim calcmode="lin" valueType="num">
                                      <p:cBhvr>
                                        <p:cTn id="72" dur="750" fill="hold"/>
                                        <p:tgtEl>
                                          <p:spTgt spid="2500">
                                            <p:txEl>
                                              <p:pRg st="0" end="0"/>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500">
                                            <p:txEl>
                                              <p:pRg st="1" end="1"/>
                                            </p:txEl>
                                          </p:spTgt>
                                        </p:tgtEl>
                                        <p:attrNameLst>
                                          <p:attrName>style.visibility</p:attrName>
                                        </p:attrNameLst>
                                      </p:cBhvr>
                                      <p:to>
                                        <p:strVal val="visible"/>
                                      </p:to>
                                    </p:set>
                                    <p:animEffect transition="in" filter="fade">
                                      <p:cBhvr>
                                        <p:cTn id="75" dur="750"/>
                                        <p:tgtEl>
                                          <p:spTgt spid="2500">
                                            <p:txEl>
                                              <p:pRg st="1" end="1"/>
                                            </p:txEl>
                                          </p:spTgt>
                                        </p:tgtEl>
                                      </p:cBhvr>
                                    </p:animEffect>
                                    <p:anim calcmode="lin" valueType="num">
                                      <p:cBhvr>
                                        <p:cTn id="76" dur="750" fill="hold"/>
                                        <p:tgtEl>
                                          <p:spTgt spid="2500">
                                            <p:txEl>
                                              <p:pRg st="1" end="1"/>
                                            </p:txEl>
                                          </p:spTgt>
                                        </p:tgtEl>
                                        <p:attrNameLst>
                                          <p:attrName>ppt_x</p:attrName>
                                        </p:attrNameLst>
                                      </p:cBhvr>
                                      <p:tavLst>
                                        <p:tav tm="0">
                                          <p:val>
                                            <p:strVal val="#ppt_x"/>
                                          </p:val>
                                        </p:tav>
                                        <p:tav tm="100000">
                                          <p:val>
                                            <p:strVal val="#ppt_x"/>
                                          </p:val>
                                        </p:tav>
                                      </p:tavLst>
                                    </p:anim>
                                    <p:anim calcmode="lin" valueType="num">
                                      <p:cBhvr>
                                        <p:cTn id="77" dur="750" fill="hold"/>
                                        <p:tgtEl>
                                          <p:spTgt spid="25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 grpId="0" uiExpand="1" build="p"/>
      <p:bldP spid="2499" grpId="0" uiExpand="1" build="p"/>
      <p:bldP spid="2500" grpId="0" uiExpand="1" build="p"/>
      <p:bldP spid="4" grpId="0"/>
      <p:bldP spid="5" grpId="0"/>
      <p:bldP spid="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39"/>
          <p:cNvSpPr txBox="1">
            <a:spLocks noGrp="1"/>
          </p:cNvSpPr>
          <p:nvPr>
            <p:ph type="title"/>
          </p:nvPr>
        </p:nvSpPr>
        <p:spPr>
          <a:xfrm>
            <a:off x="222595" y="2860691"/>
            <a:ext cx="5115000" cy="10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dk1"/>
                </a:solidFill>
                <a:uFill>
                  <a:noFill/>
                </a:uFill>
                <a:latin typeface="Times New Roman" panose="02020603050405020304" pitchFamily="18" charset="0"/>
                <a:ea typeface="Roboto Mono SemiBold"/>
                <a:cs typeface="Times New Roman" panose="02020603050405020304" pitchFamily="18" charset="0"/>
                <a:sym typeface="Roboto Mono SemiBold"/>
              </a:rPr>
              <a:t>Software-Defined Network            Architecture Model &amp; Layers </a:t>
            </a:r>
            <a:endParaRPr lang="en-US" sz="3200" dirty="0">
              <a:solidFill>
                <a:schemeClr val="dk1"/>
              </a:solidFill>
              <a:latin typeface="Times New Roman" panose="02020603050405020304" pitchFamily="18" charset="0"/>
              <a:ea typeface="Roboto Mono SemiBold"/>
              <a:cs typeface="Times New Roman" panose="02020603050405020304" pitchFamily="18" charset="0"/>
              <a:sym typeface="Roboto Mono SemiBold"/>
            </a:endParaRPr>
          </a:p>
        </p:txBody>
      </p:sp>
      <p:sp>
        <p:nvSpPr>
          <p:cNvPr id="2362" name="Google Shape;2362;p39"/>
          <p:cNvSpPr txBox="1">
            <a:spLocks noGrp="1"/>
          </p:cNvSpPr>
          <p:nvPr>
            <p:ph type="title" idx="2"/>
          </p:nvPr>
        </p:nvSpPr>
        <p:spPr>
          <a:xfrm>
            <a:off x="709618" y="1328925"/>
            <a:ext cx="1626600"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lumMod val="50000"/>
                  </a:schemeClr>
                </a:solidFill>
                <a:latin typeface="Times New Roman" panose="02020603050405020304" pitchFamily="18" charset="0"/>
                <a:cs typeface="Times New Roman" panose="02020603050405020304" pitchFamily="18" charset="0"/>
              </a:rPr>
              <a:t>03</a:t>
            </a:r>
            <a:endParaRPr dirty="0">
              <a:solidFill>
                <a:schemeClr val="accent1">
                  <a:lumMod val="50000"/>
                </a:schemeClr>
              </a:solidFill>
              <a:latin typeface="Times New Roman" panose="02020603050405020304" pitchFamily="18" charset="0"/>
              <a:cs typeface="Times New Roman" panose="02020603050405020304" pitchFamily="18" charset="0"/>
            </a:endParaRPr>
          </a:p>
        </p:txBody>
      </p:sp>
      <p:cxnSp>
        <p:nvCxnSpPr>
          <p:cNvPr id="2363" name="Google Shape;2363;p39"/>
          <p:cNvCxnSpPr>
            <a:cxnSpLocks/>
          </p:cNvCxnSpPr>
          <p:nvPr/>
        </p:nvCxnSpPr>
        <p:spPr>
          <a:xfrm flipH="1">
            <a:off x="0" y="2674034"/>
            <a:ext cx="5021943" cy="0"/>
          </a:xfrm>
          <a:prstGeom prst="straightConnector1">
            <a:avLst/>
          </a:prstGeom>
          <a:noFill/>
          <a:ln w="9525" cap="flat" cmpd="sng">
            <a:solidFill>
              <a:schemeClr val="dk1"/>
            </a:solidFill>
            <a:prstDash val="solid"/>
            <a:round/>
            <a:headEnd type="none" w="med" len="med"/>
            <a:tailEnd type="none" w="med" len="med"/>
          </a:ln>
        </p:spPr>
      </p:cxnSp>
      <p:grpSp>
        <p:nvGrpSpPr>
          <p:cNvPr id="2365" name="Google Shape;2365;p39"/>
          <p:cNvGrpSpPr/>
          <p:nvPr/>
        </p:nvGrpSpPr>
        <p:grpSpPr>
          <a:xfrm rot="5400000">
            <a:off x="1814964" y="-1292741"/>
            <a:ext cx="3689134" cy="3227984"/>
            <a:chOff x="1067625" y="-1658125"/>
            <a:chExt cx="2887550" cy="2526600"/>
          </a:xfrm>
        </p:grpSpPr>
        <p:sp>
          <p:nvSpPr>
            <p:cNvPr id="2366" name="Google Shape;2366;p39"/>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7" name="Google Shape;2367;p39"/>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8" name="Google Shape;2368;p39"/>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9" name="Google Shape;2369;p39"/>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0" name="Google Shape;2370;p39"/>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1" name="Google Shape;2371;p39"/>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pic>
        <p:nvPicPr>
          <p:cNvPr id="6" name="Picture Placeholder 5" descr="A computer network around the globe&#10;&#10;Description automatically generated">
            <a:extLst>
              <a:ext uri="{FF2B5EF4-FFF2-40B4-BE49-F238E27FC236}">
                <a16:creationId xmlns:a16="http://schemas.microsoft.com/office/drawing/2014/main" id="{19D3C5ED-298B-C894-4415-BB99C8BD519B}"/>
              </a:ext>
            </a:extLst>
          </p:cNvPr>
          <p:cNvPicPr>
            <a:picLocks noGrp="1" noChangeAspect="1"/>
          </p:cNvPicPr>
          <p:nvPr>
            <p:ph type="pic" idx="3"/>
          </p:nvPr>
        </p:nvPicPr>
        <p:blipFill>
          <a:blip r:embed="rId3"/>
          <a:srcRect l="28927" r="28927"/>
          <a:stretch>
            <a:fillRect/>
          </a:stretch>
        </p:blipFill>
        <p:spPr/>
      </p:pic>
    </p:spTree>
    <p:extLst>
      <p:ext uri="{BB962C8B-B14F-4D97-AF65-F5344CB8AC3E}">
        <p14:creationId xmlns:p14="http://schemas.microsoft.com/office/powerpoint/2010/main" val="317280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62"/>
                                        </p:tgtEl>
                                        <p:attrNameLst>
                                          <p:attrName>style.visibility</p:attrName>
                                        </p:attrNameLst>
                                      </p:cBhvr>
                                      <p:to>
                                        <p:strVal val="visible"/>
                                      </p:to>
                                    </p:set>
                                    <p:anim calcmode="lin" valueType="num">
                                      <p:cBhvr additive="base">
                                        <p:cTn id="7" dur="500"/>
                                        <p:tgtEl>
                                          <p:spTgt spid="2362"/>
                                        </p:tgtEl>
                                        <p:attrNameLst>
                                          <p:attrName>ppt_y</p:attrName>
                                        </p:attrNameLst>
                                      </p:cBhvr>
                                      <p:tavLst>
                                        <p:tav tm="0">
                                          <p:val>
                                            <p:strVal val="#ppt_y+#ppt_h*1.125000"/>
                                          </p:val>
                                        </p:tav>
                                        <p:tav tm="100000">
                                          <p:val>
                                            <p:strVal val="#ppt_y"/>
                                          </p:val>
                                        </p:tav>
                                      </p:tavLst>
                                    </p:anim>
                                    <p:animEffect transition="in" filter="wipe(up)">
                                      <p:cBhvr>
                                        <p:cTn id="8" dur="500"/>
                                        <p:tgtEl>
                                          <p:spTgt spid="2362"/>
                                        </p:tgtEl>
                                      </p:cBhvr>
                                    </p:animEffect>
                                  </p:childTnLst>
                                </p:cTn>
                              </p:par>
                              <p:par>
                                <p:cTn id="9" presetID="12" presetClass="entr" presetSubtype="4" fill="hold" nodeType="withEffect">
                                  <p:stCondLst>
                                    <p:cond delay="0"/>
                                  </p:stCondLst>
                                  <p:childTnLst>
                                    <p:set>
                                      <p:cBhvr>
                                        <p:cTn id="10" dur="1" fill="hold">
                                          <p:stCondLst>
                                            <p:cond delay="0"/>
                                          </p:stCondLst>
                                        </p:cTn>
                                        <p:tgtEl>
                                          <p:spTgt spid="2363"/>
                                        </p:tgtEl>
                                        <p:attrNameLst>
                                          <p:attrName>style.visibility</p:attrName>
                                        </p:attrNameLst>
                                      </p:cBhvr>
                                      <p:to>
                                        <p:strVal val="visible"/>
                                      </p:to>
                                    </p:set>
                                    <p:anim calcmode="lin" valueType="num">
                                      <p:cBhvr additive="base">
                                        <p:cTn id="11" dur="500"/>
                                        <p:tgtEl>
                                          <p:spTgt spid="2363"/>
                                        </p:tgtEl>
                                        <p:attrNameLst>
                                          <p:attrName>ppt_y</p:attrName>
                                        </p:attrNameLst>
                                      </p:cBhvr>
                                      <p:tavLst>
                                        <p:tav tm="0">
                                          <p:val>
                                            <p:strVal val="#ppt_y+#ppt_h*1.125000"/>
                                          </p:val>
                                        </p:tav>
                                        <p:tav tm="100000">
                                          <p:val>
                                            <p:strVal val="#ppt_y"/>
                                          </p:val>
                                        </p:tav>
                                      </p:tavLst>
                                    </p:anim>
                                    <p:animEffect transition="in" filter="wipe(up)">
                                      <p:cBhvr>
                                        <p:cTn id="12" dur="500"/>
                                        <p:tgtEl>
                                          <p:spTgt spid="236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361"/>
                                        </p:tgtEl>
                                        <p:attrNameLst>
                                          <p:attrName>style.visibility</p:attrName>
                                        </p:attrNameLst>
                                      </p:cBhvr>
                                      <p:to>
                                        <p:strVal val="visible"/>
                                      </p:to>
                                    </p:set>
                                    <p:anim calcmode="lin" valueType="num">
                                      <p:cBhvr additive="base">
                                        <p:cTn id="15" dur="500"/>
                                        <p:tgtEl>
                                          <p:spTgt spid="2361"/>
                                        </p:tgtEl>
                                        <p:attrNameLst>
                                          <p:attrName>ppt_y</p:attrName>
                                        </p:attrNameLst>
                                      </p:cBhvr>
                                      <p:tavLst>
                                        <p:tav tm="0">
                                          <p:val>
                                            <p:strVal val="#ppt_y+#ppt_h*1.125000"/>
                                          </p:val>
                                        </p:tav>
                                        <p:tav tm="100000">
                                          <p:val>
                                            <p:strVal val="#ppt_y"/>
                                          </p:val>
                                        </p:tav>
                                      </p:tavLst>
                                    </p:anim>
                                    <p:animEffect transition="in" filter="wipe(up)">
                                      <p:cBhvr>
                                        <p:cTn id="16" dur="500"/>
                                        <p:tgtEl>
                                          <p:spTgt spid="2361"/>
                                        </p:tgtEl>
                                      </p:cBhvr>
                                    </p:animEffect>
                                  </p:childTnLst>
                                </p:cTn>
                              </p:par>
                              <p:par>
                                <p:cTn id="17" presetID="1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1" grpId="0"/>
      <p:bldP spid="2362" grpId="0"/>
    </p:bldLst>
  </p:timing>
</p:sld>
</file>

<file path=ppt/theme/theme1.xml><?xml version="1.0" encoding="utf-8"?>
<a:theme xmlns:a="http://schemas.openxmlformats.org/drawingml/2006/main" name="Network Connections Style Pitch Deck by Slidesgo">
  <a:themeElements>
    <a:clrScheme name="Simple Light">
      <a:dk1>
        <a:srgbClr val="363636"/>
      </a:dk1>
      <a:lt1>
        <a:srgbClr val="F3F3F2"/>
      </a:lt1>
      <a:dk2>
        <a:srgbClr val="C9DAF8"/>
      </a:dk2>
      <a:lt2>
        <a:srgbClr val="A2B5D6"/>
      </a:lt2>
      <a:accent1>
        <a:srgbClr val="AABBC8"/>
      </a:accent1>
      <a:accent2>
        <a:srgbClr val="FFFFFF"/>
      </a:accent2>
      <a:accent3>
        <a:srgbClr val="FFFFFF"/>
      </a:accent3>
      <a:accent4>
        <a:srgbClr val="FFFFFF"/>
      </a:accent4>
      <a:accent5>
        <a:srgbClr val="FFFFFF"/>
      </a:accent5>
      <a:accent6>
        <a:srgbClr val="FFFFFF"/>
      </a:accent6>
      <a:hlink>
        <a:srgbClr val="3636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2035</TotalTime>
  <Words>4291</Words>
  <Application>Microsoft Office PowerPoint</Application>
  <PresentationFormat>On-screen Show (16:9)</PresentationFormat>
  <Paragraphs>350</Paragraphs>
  <Slides>38</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Roboto Mono SemiBold</vt:lpstr>
      <vt:lpstr>Roboto Mono</vt:lpstr>
      <vt:lpstr>Zen Antique</vt:lpstr>
      <vt:lpstr>Roboto Mono Medium</vt:lpstr>
      <vt:lpstr>Times New Roman</vt:lpstr>
      <vt:lpstr>Roboto</vt:lpstr>
      <vt:lpstr>Wingdings</vt:lpstr>
      <vt:lpstr>Network Connections Style Pitch Deck by Slidesgo</vt:lpstr>
      <vt:lpstr>Security &amp; Analysis In Software-Defined Networks</vt:lpstr>
      <vt:lpstr>Contents – Section Table</vt:lpstr>
      <vt:lpstr>What is Software-Defined Network?</vt:lpstr>
      <vt:lpstr>Software-Defined Networks - Interpretation</vt:lpstr>
      <vt:lpstr>PowerPoint Presentation</vt:lpstr>
      <vt:lpstr>Software-Defined Network  Benefits &amp; Obstacles</vt:lpstr>
      <vt:lpstr>Software-Defined Networks - Benefits</vt:lpstr>
      <vt:lpstr>Software-Defined Networks - Obstacles</vt:lpstr>
      <vt:lpstr>Software-Defined Network            Architecture Model &amp; Layers </vt:lpstr>
      <vt:lpstr>Software-Defined Networks – Architecture Model</vt:lpstr>
      <vt:lpstr>Software-Defined Networks – 1st Layer</vt:lpstr>
      <vt:lpstr>Software-Defined Networks – 1st Interface</vt:lpstr>
      <vt:lpstr>Software-Defined Networks – 2nd Layer</vt:lpstr>
      <vt:lpstr>Software-Defined Networks – 2nd Interface   </vt:lpstr>
      <vt:lpstr>Software-Defined Networks – 3rd Layer</vt:lpstr>
      <vt:lpstr>Software-Defined Networks – East/Westbound Interface</vt:lpstr>
      <vt:lpstr>SDN – Network Security Vulnerabilities </vt:lpstr>
      <vt:lpstr>SDN – Susceptibility – Software-Defined Network Controllers   </vt:lpstr>
      <vt:lpstr>SDN – Susceptibility – Open Nature of Application Programmable Interface (API)</vt:lpstr>
      <vt:lpstr>SDN – Susceptibility – Open Nature of Application Programmable Interface (API)</vt:lpstr>
      <vt:lpstr>SDN – Susceptibility – Software-Defined Network Switching Devices </vt:lpstr>
      <vt:lpstr>SDN – Susceptibility – Attacking Vulnerable Points </vt:lpstr>
      <vt:lpstr>SDN – Network Security Threats &amp; Countermeasures </vt:lpstr>
      <vt:lpstr>SDN – Infrastructure Layer – Threats &amp; Countermeasure </vt:lpstr>
      <vt:lpstr>SDN – Control Layer – Threats &amp; Countermeasures </vt:lpstr>
      <vt:lpstr>SDN – Control Layer – Threats &amp; Countermeasures </vt:lpstr>
      <vt:lpstr>SDN – Application Layer – Threats &amp; Countermeasures </vt:lpstr>
      <vt:lpstr>SDN – Network Security Use-Case     </vt:lpstr>
      <vt:lpstr>SDN – Distributed Denial-of-Service – Use-Case – Open-Source Tools </vt:lpstr>
      <vt:lpstr>SDN – Distributed Denial-of-Service – Use-Case - Launching </vt:lpstr>
      <vt:lpstr>SDN – Distributed Denial-of-Service – Use-Case – FloodLight API &amp; TOPO </vt:lpstr>
      <vt:lpstr>SDN – Distributed Denial-of-Service – Use-Case - Commence </vt:lpstr>
      <vt:lpstr>SDN – Distributed Denial-of-Service – Use-Case – FloodLight Overload </vt:lpstr>
      <vt:lpstr>SDN – Distributed Denial-of-Service – Use-Case – Mininet Flow </vt:lpstr>
      <vt:lpstr>SDN – Distributed Denial-of-Service – Use-Case – Wireshark </vt:lpstr>
      <vt:lpstr>PowerPoint Presentation</vt:lpstr>
      <vt:lpstr>SDN – Distributed Denial-of-Service – Use-Case – Sflow-RT </vt:lpstr>
      <vt:lpstr>Thanks! Do you have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Konstantinos Karahalis</dc:creator>
  <cp:lastModifiedBy>KONSTANTINOS KARACHALIS</cp:lastModifiedBy>
  <cp:revision>227</cp:revision>
  <dcterms:modified xsi:type="dcterms:W3CDTF">2024-11-08T03:23:59Z</dcterms:modified>
</cp:coreProperties>
</file>